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7" r:id="rId1"/>
  </p:sldMasterIdLst>
  <p:notesMasterIdLst>
    <p:notesMasterId r:id="rId20"/>
  </p:notesMasterIdLst>
  <p:sldIdLst>
    <p:sldId id="265" r:id="rId2"/>
    <p:sldId id="267" r:id="rId3"/>
    <p:sldId id="307" r:id="rId4"/>
    <p:sldId id="313" r:id="rId5"/>
    <p:sldId id="314" r:id="rId6"/>
    <p:sldId id="279" r:id="rId7"/>
    <p:sldId id="311" r:id="rId8"/>
    <p:sldId id="280" r:id="rId9"/>
    <p:sldId id="310" r:id="rId10"/>
    <p:sldId id="281" r:id="rId11"/>
    <p:sldId id="278" r:id="rId12"/>
    <p:sldId id="289" r:id="rId13"/>
    <p:sldId id="284" r:id="rId14"/>
    <p:sldId id="276" r:id="rId15"/>
    <p:sldId id="309" r:id="rId16"/>
    <p:sldId id="305" r:id="rId17"/>
    <p:sldId id="312" r:id="rId18"/>
    <p:sldId id="308" r:id="rId19"/>
  </p:sldIdLst>
  <p:sldSz cx="9144000" cy="5143500" type="screen16x9"/>
  <p:notesSz cx="6796088" cy="9926638"/>
  <p:defaultTextStyle>
    <a:lvl1pPr marL="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65A3"/>
    <a:srgbClr val="0D5CBB"/>
    <a:srgbClr val="445FD4"/>
    <a:srgbClr val="0082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0" autoAdjust="0"/>
    <p:restoredTop sz="87621" autoAdjust="0"/>
  </p:normalViewPr>
  <p:slideViewPr>
    <p:cSldViewPr>
      <p:cViewPr varScale="1">
        <p:scale>
          <a:sx n="96" d="100"/>
          <a:sy n="96" d="100"/>
        </p:scale>
        <p:origin x="90" y="5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C8DC68-FFEA-4314-B4CD-05FEB562079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C2AF9D0-710C-4D06-B62F-EEB75FD87B01}">
      <dgm:prSet phldrT="[Текст]"/>
      <dgm:spPr>
        <a:solidFill>
          <a:srgbClr val="3B65A3"/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В ОО из РЦОИ</a:t>
          </a:r>
          <a:endParaRPr lang="ru-RU" b="1" dirty="0">
            <a:solidFill>
              <a:schemeClr val="tx1"/>
            </a:solidFill>
          </a:endParaRPr>
        </a:p>
      </dgm:t>
    </dgm:pt>
    <dgm:pt modelId="{C587CB8F-81E5-455F-84C3-C365EC45F502}" type="parTrans" cxnId="{ABE97A5E-03C4-4BF0-B200-CAF4F33947CB}">
      <dgm:prSet/>
      <dgm:spPr/>
      <dgm:t>
        <a:bodyPr/>
        <a:lstStyle/>
        <a:p>
          <a:endParaRPr lang="ru-RU"/>
        </a:p>
      </dgm:t>
    </dgm:pt>
    <dgm:pt modelId="{3CDE8CE1-5871-4433-84E7-826CA6D54429}" type="sibTrans" cxnId="{ABE97A5E-03C4-4BF0-B200-CAF4F33947CB}">
      <dgm:prSet/>
      <dgm:spPr/>
      <dgm:t>
        <a:bodyPr/>
        <a:lstStyle/>
        <a:p>
          <a:endParaRPr lang="ru-RU"/>
        </a:p>
      </dgm:t>
    </dgm:pt>
    <dgm:pt modelId="{CD6E198E-B4AC-4C1B-B5C0-112796788160}">
      <dgm:prSet phldrT="[Текст]" custT="1"/>
      <dgm:spPr/>
      <dgm:t>
        <a:bodyPr/>
        <a:lstStyle/>
        <a:p>
          <a:r>
            <a:rPr lang="ru-RU" sz="1400" i="0" dirty="0" smtClean="0">
              <a:solidFill>
                <a:schemeClr val="bg1"/>
              </a:solidFill>
            </a:rPr>
            <a:t>Список участников ИС </a:t>
          </a:r>
          <a:endParaRPr lang="ru-RU" sz="1400" i="0" dirty="0">
            <a:solidFill>
              <a:schemeClr val="bg1"/>
            </a:solidFill>
          </a:endParaRPr>
        </a:p>
      </dgm:t>
    </dgm:pt>
    <dgm:pt modelId="{90D71EB5-2301-498C-8712-A6EA1C71C2EC}" type="parTrans" cxnId="{A7CBB8DA-F0BE-4590-84E7-7675212853A2}">
      <dgm:prSet/>
      <dgm:spPr/>
      <dgm:t>
        <a:bodyPr/>
        <a:lstStyle/>
        <a:p>
          <a:endParaRPr lang="ru-RU"/>
        </a:p>
      </dgm:t>
    </dgm:pt>
    <dgm:pt modelId="{46A6598F-3C74-40E0-9512-B1370BEB46FB}" type="sibTrans" cxnId="{A7CBB8DA-F0BE-4590-84E7-7675212853A2}">
      <dgm:prSet/>
      <dgm:spPr/>
      <dgm:t>
        <a:bodyPr/>
        <a:lstStyle/>
        <a:p>
          <a:endParaRPr lang="ru-RU"/>
        </a:p>
      </dgm:t>
    </dgm:pt>
    <dgm:pt modelId="{1C114568-6C1C-4A40-AEC4-62A830341D52}">
      <dgm:prSet phldrT="[Текст]" custT="1"/>
      <dgm:spPr/>
      <dgm:t>
        <a:bodyPr/>
        <a:lstStyle/>
        <a:p>
          <a:r>
            <a:rPr lang="ru-RU" sz="1400" i="0" dirty="0" smtClean="0">
              <a:solidFill>
                <a:schemeClr val="bg1"/>
              </a:solidFill>
            </a:rPr>
            <a:t>Специализированная форма для внесения информации из протоколов оценивания ИС</a:t>
          </a:r>
          <a:endParaRPr lang="ru-RU" sz="1400" i="0" dirty="0">
            <a:solidFill>
              <a:schemeClr val="bg1"/>
            </a:solidFill>
          </a:endParaRPr>
        </a:p>
      </dgm:t>
    </dgm:pt>
    <dgm:pt modelId="{11D46419-1AFA-400E-9FD2-8FCE19BAF89F}" type="parTrans" cxnId="{B58826A1-EEA3-4929-BCFF-69488FD85335}">
      <dgm:prSet/>
      <dgm:spPr/>
      <dgm:t>
        <a:bodyPr/>
        <a:lstStyle/>
        <a:p>
          <a:endParaRPr lang="ru-RU"/>
        </a:p>
      </dgm:t>
    </dgm:pt>
    <dgm:pt modelId="{2ADC0881-68BB-46B8-B12D-7CF05138042B}" type="sibTrans" cxnId="{B58826A1-EEA3-4929-BCFF-69488FD85335}">
      <dgm:prSet/>
      <dgm:spPr/>
      <dgm:t>
        <a:bodyPr/>
        <a:lstStyle/>
        <a:p>
          <a:endParaRPr lang="ru-RU"/>
        </a:p>
      </dgm:t>
    </dgm:pt>
    <dgm:pt modelId="{1EC9CFDF-A6C1-4682-8DFF-DB6A49F2DB3A}">
      <dgm:prSet phldrT="[Текст]"/>
      <dgm:spPr>
        <a:solidFill>
          <a:srgbClr val="3B65A3"/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В аудиторию  проведения    </a:t>
          </a:r>
          <a:endParaRPr lang="ru-RU" b="1" dirty="0">
            <a:solidFill>
              <a:schemeClr val="tx1"/>
            </a:solidFill>
          </a:endParaRPr>
        </a:p>
      </dgm:t>
    </dgm:pt>
    <dgm:pt modelId="{85FB3CF1-0ABC-452E-9B0F-149C2CB86AD8}" type="parTrans" cxnId="{07B915C2-AB06-41D7-B4F6-F4C13DAC5239}">
      <dgm:prSet/>
      <dgm:spPr/>
      <dgm:t>
        <a:bodyPr/>
        <a:lstStyle/>
        <a:p>
          <a:endParaRPr lang="ru-RU"/>
        </a:p>
      </dgm:t>
    </dgm:pt>
    <dgm:pt modelId="{597C4B65-40F3-4749-A672-FA69AB09FE8A}" type="sibTrans" cxnId="{07B915C2-AB06-41D7-B4F6-F4C13DAC5239}">
      <dgm:prSet/>
      <dgm:spPr/>
      <dgm:t>
        <a:bodyPr/>
        <a:lstStyle/>
        <a:p>
          <a:endParaRPr lang="ru-RU"/>
        </a:p>
      </dgm:t>
    </dgm:pt>
    <dgm:pt modelId="{2AA8B981-82E8-4EDC-957F-249A4772782C}">
      <dgm:prSet phldrT="[Текст]" custT="1"/>
      <dgm:spPr/>
      <dgm:t>
        <a:bodyPr/>
        <a:lstStyle/>
        <a:p>
          <a:r>
            <a:rPr lang="ru-RU" sz="1400" i="0" dirty="0" smtClean="0">
              <a:solidFill>
                <a:schemeClr val="bg1"/>
              </a:solidFill>
            </a:rPr>
            <a:t>Формы отчёта проведения ИС в аудитории  (1 на аудиторию)</a:t>
          </a:r>
          <a:endParaRPr lang="ru-RU" sz="1400" i="0" dirty="0">
            <a:solidFill>
              <a:schemeClr val="bg1"/>
            </a:solidFill>
          </a:endParaRPr>
        </a:p>
      </dgm:t>
    </dgm:pt>
    <dgm:pt modelId="{7BF7E516-FF5B-4244-8031-55B44BF9C496}" type="parTrans" cxnId="{793BB4BE-E522-43E1-B828-D6B78CD4730F}">
      <dgm:prSet/>
      <dgm:spPr/>
      <dgm:t>
        <a:bodyPr/>
        <a:lstStyle/>
        <a:p>
          <a:endParaRPr lang="ru-RU"/>
        </a:p>
      </dgm:t>
    </dgm:pt>
    <dgm:pt modelId="{CD5E2260-F3FC-4A0F-BF87-7DF000931036}" type="sibTrans" cxnId="{793BB4BE-E522-43E1-B828-D6B78CD4730F}">
      <dgm:prSet/>
      <dgm:spPr/>
      <dgm:t>
        <a:bodyPr/>
        <a:lstStyle/>
        <a:p>
          <a:endParaRPr lang="ru-RU"/>
        </a:p>
      </dgm:t>
    </dgm:pt>
    <dgm:pt modelId="{2134FB92-27E6-4EC4-B34C-B00C5F1BEECE}">
      <dgm:prSet phldrT="[Текст]"/>
      <dgm:spPr>
        <a:solidFill>
          <a:srgbClr val="3B65A3"/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В штаб</a:t>
          </a:r>
          <a:endParaRPr lang="ru-RU" b="1" dirty="0">
            <a:solidFill>
              <a:schemeClr val="tx1"/>
            </a:solidFill>
          </a:endParaRPr>
        </a:p>
      </dgm:t>
    </dgm:pt>
    <dgm:pt modelId="{838E2048-051A-4D68-A401-B6E5E8DFE52C}" type="parTrans" cxnId="{02BFFD77-FEE8-4346-BF9E-71E603A74259}">
      <dgm:prSet/>
      <dgm:spPr/>
      <dgm:t>
        <a:bodyPr/>
        <a:lstStyle/>
        <a:p>
          <a:endParaRPr lang="ru-RU"/>
        </a:p>
      </dgm:t>
    </dgm:pt>
    <dgm:pt modelId="{D6766EFC-58CE-4C3F-84A5-A69340A82D5F}" type="sibTrans" cxnId="{02BFFD77-FEE8-4346-BF9E-71E603A74259}">
      <dgm:prSet/>
      <dgm:spPr/>
      <dgm:t>
        <a:bodyPr/>
        <a:lstStyle/>
        <a:p>
          <a:endParaRPr lang="ru-RU"/>
        </a:p>
      </dgm:t>
    </dgm:pt>
    <dgm:pt modelId="{8209795A-2F5D-4B5C-AD64-D5F1D2674715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bg1"/>
              </a:solidFill>
            </a:rPr>
            <a:t>Специализированная форма для внесения информации из протоколов оценивания ИС</a:t>
          </a:r>
          <a:endParaRPr lang="ru-RU" sz="1600" dirty="0">
            <a:solidFill>
              <a:schemeClr val="bg1"/>
            </a:solidFill>
          </a:endParaRPr>
        </a:p>
      </dgm:t>
    </dgm:pt>
    <dgm:pt modelId="{C20C700A-A161-4745-B072-95C1A4B60F80}" type="parTrans" cxnId="{5A5A8151-E5DC-4F30-A46D-9DD2EB1A4D77}">
      <dgm:prSet/>
      <dgm:spPr/>
      <dgm:t>
        <a:bodyPr/>
        <a:lstStyle/>
        <a:p>
          <a:endParaRPr lang="ru-RU"/>
        </a:p>
      </dgm:t>
    </dgm:pt>
    <dgm:pt modelId="{56E3E728-658B-4E43-92B1-649F5FB5C9CE}" type="sibTrans" cxnId="{5A5A8151-E5DC-4F30-A46D-9DD2EB1A4D77}">
      <dgm:prSet/>
      <dgm:spPr/>
      <dgm:t>
        <a:bodyPr/>
        <a:lstStyle/>
        <a:p>
          <a:endParaRPr lang="ru-RU"/>
        </a:p>
      </dgm:t>
    </dgm:pt>
    <dgm:pt modelId="{7BDD4542-478B-4F97-9AC6-789BE9B1AA78}">
      <dgm:prSet phldrT="[Текст]" custT="1"/>
      <dgm:spPr/>
      <dgm:t>
        <a:bodyPr/>
        <a:lstStyle/>
        <a:p>
          <a:r>
            <a:rPr lang="ru-RU" sz="1400" i="0" dirty="0" smtClean="0">
              <a:solidFill>
                <a:schemeClr val="bg1"/>
              </a:solidFill>
            </a:rPr>
            <a:t>Журнал проведения опытной эксплуатации </a:t>
          </a:r>
          <a:endParaRPr lang="ru-RU" sz="1400" i="0" dirty="0">
            <a:solidFill>
              <a:schemeClr val="bg1"/>
            </a:solidFill>
          </a:endParaRPr>
        </a:p>
      </dgm:t>
    </dgm:pt>
    <dgm:pt modelId="{42048239-043D-4F2C-8C15-8913083CF79C}" type="parTrans" cxnId="{667EAD98-2645-437A-BBAC-59823ED93794}">
      <dgm:prSet/>
      <dgm:spPr/>
      <dgm:t>
        <a:bodyPr/>
        <a:lstStyle/>
        <a:p>
          <a:endParaRPr lang="ru-RU"/>
        </a:p>
      </dgm:t>
    </dgm:pt>
    <dgm:pt modelId="{F1BD02A6-0DC8-4DCD-8585-515E494F931C}" type="sibTrans" cxnId="{667EAD98-2645-437A-BBAC-59823ED93794}">
      <dgm:prSet/>
      <dgm:spPr/>
      <dgm:t>
        <a:bodyPr/>
        <a:lstStyle/>
        <a:p>
          <a:endParaRPr lang="ru-RU"/>
        </a:p>
      </dgm:t>
    </dgm:pt>
    <dgm:pt modelId="{398BC99A-DD99-42AA-A522-362A8BA717B3}">
      <dgm:prSet phldrT="[Текст]" custT="1"/>
      <dgm:spPr/>
      <dgm:t>
        <a:bodyPr/>
        <a:lstStyle/>
        <a:p>
          <a:r>
            <a:rPr lang="ru-RU" sz="1400" i="0" dirty="0" smtClean="0">
              <a:solidFill>
                <a:schemeClr val="bg1"/>
              </a:solidFill>
            </a:rPr>
            <a:t>Регламент проведения опытной эксплуатации, сборник форм</a:t>
          </a:r>
          <a:endParaRPr lang="ru-RU" sz="1400" i="0" dirty="0">
            <a:solidFill>
              <a:schemeClr val="bg1"/>
            </a:solidFill>
          </a:endParaRPr>
        </a:p>
      </dgm:t>
    </dgm:pt>
    <dgm:pt modelId="{AE0FC1FC-F7F1-4882-B984-E760D6779182}" type="parTrans" cxnId="{21398CA4-29CE-4804-862B-E6B2A641E118}">
      <dgm:prSet/>
      <dgm:spPr/>
      <dgm:t>
        <a:bodyPr/>
        <a:lstStyle/>
        <a:p>
          <a:endParaRPr lang="ru-RU"/>
        </a:p>
      </dgm:t>
    </dgm:pt>
    <dgm:pt modelId="{BDAEA2D7-82D8-405D-8BD5-1A5E08988FFE}" type="sibTrans" cxnId="{21398CA4-29CE-4804-862B-E6B2A641E118}">
      <dgm:prSet/>
      <dgm:spPr/>
      <dgm:t>
        <a:bodyPr/>
        <a:lstStyle/>
        <a:p>
          <a:endParaRPr lang="ru-RU"/>
        </a:p>
      </dgm:t>
    </dgm:pt>
    <dgm:pt modelId="{B9A81CCB-4421-4753-AE20-B0A28137197F}">
      <dgm:prSet phldrT="[Текст]" custT="1"/>
      <dgm:spPr/>
      <dgm:t>
        <a:bodyPr/>
        <a:lstStyle/>
        <a:p>
          <a:r>
            <a:rPr lang="ru-RU" sz="1400" i="0" dirty="0" smtClean="0">
              <a:solidFill>
                <a:schemeClr val="bg1"/>
              </a:solidFill>
            </a:rPr>
            <a:t>Протоколы эксперта для оценивания ответов участников ИС (на каждого участника)</a:t>
          </a:r>
          <a:endParaRPr lang="ru-RU" sz="1400" i="0" dirty="0">
            <a:solidFill>
              <a:schemeClr val="bg1"/>
            </a:solidFill>
          </a:endParaRPr>
        </a:p>
      </dgm:t>
    </dgm:pt>
    <dgm:pt modelId="{6250A132-B93F-4FE4-BF28-32242B871400}" type="parTrans" cxnId="{2CC55646-3642-4122-AB21-E98B93B13359}">
      <dgm:prSet/>
      <dgm:spPr/>
      <dgm:t>
        <a:bodyPr/>
        <a:lstStyle/>
        <a:p>
          <a:endParaRPr lang="ru-RU"/>
        </a:p>
      </dgm:t>
    </dgm:pt>
    <dgm:pt modelId="{D566E059-6DE6-4148-9CC2-7A6F5ED88155}" type="sibTrans" cxnId="{2CC55646-3642-4122-AB21-E98B93B13359}">
      <dgm:prSet/>
      <dgm:spPr/>
      <dgm:t>
        <a:bodyPr/>
        <a:lstStyle/>
        <a:p>
          <a:endParaRPr lang="ru-RU"/>
        </a:p>
      </dgm:t>
    </dgm:pt>
    <dgm:pt modelId="{E1C79BE8-EFEE-4831-BF78-55869CD85778}">
      <dgm:prSet phldrT="[Текст]" custT="1"/>
      <dgm:spPr/>
      <dgm:t>
        <a:bodyPr/>
        <a:lstStyle/>
        <a:p>
          <a:r>
            <a:rPr lang="ru-RU" sz="1400" i="0" dirty="0" smtClean="0">
              <a:solidFill>
                <a:schemeClr val="bg1"/>
              </a:solidFill>
            </a:rPr>
            <a:t>Конверты для упаковки протоколов эксперта для оценивания ответов участников ИС</a:t>
          </a:r>
          <a:endParaRPr lang="ru-RU" sz="1400" i="0" dirty="0">
            <a:solidFill>
              <a:schemeClr val="bg1"/>
            </a:solidFill>
          </a:endParaRPr>
        </a:p>
      </dgm:t>
    </dgm:pt>
    <dgm:pt modelId="{F58686D2-876B-46B8-82AA-19D558F7BC50}" type="parTrans" cxnId="{0C1B29CF-1B15-490E-9835-B220232EAC80}">
      <dgm:prSet/>
      <dgm:spPr/>
      <dgm:t>
        <a:bodyPr/>
        <a:lstStyle/>
        <a:p>
          <a:endParaRPr lang="ru-RU"/>
        </a:p>
      </dgm:t>
    </dgm:pt>
    <dgm:pt modelId="{9D556C65-3909-4B2B-A175-03E6B4C16ECF}" type="sibTrans" cxnId="{0C1B29CF-1B15-490E-9835-B220232EAC80}">
      <dgm:prSet/>
      <dgm:spPr/>
      <dgm:t>
        <a:bodyPr/>
        <a:lstStyle/>
        <a:p>
          <a:endParaRPr lang="ru-RU"/>
        </a:p>
      </dgm:t>
    </dgm:pt>
    <dgm:pt modelId="{A2595F4B-8FE2-4B31-AE9E-FD138EA31DE9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bg1"/>
              </a:solidFill>
            </a:rPr>
            <a:t>ПО «Результаты итогового собеседования»</a:t>
          </a:r>
          <a:endParaRPr lang="ru-RU" sz="1600" dirty="0">
            <a:solidFill>
              <a:schemeClr val="bg1"/>
            </a:solidFill>
          </a:endParaRPr>
        </a:p>
      </dgm:t>
    </dgm:pt>
    <dgm:pt modelId="{2F237C23-13AF-4870-8026-9B3F1293CB37}" type="parTrans" cxnId="{5ED1346F-66C2-4E10-B820-8685C3C41DEC}">
      <dgm:prSet/>
      <dgm:spPr/>
      <dgm:t>
        <a:bodyPr/>
        <a:lstStyle/>
        <a:p>
          <a:endParaRPr lang="ru-RU"/>
        </a:p>
      </dgm:t>
    </dgm:pt>
    <dgm:pt modelId="{975018F0-4BF9-4B3A-872D-EE6B158A2804}" type="sibTrans" cxnId="{5ED1346F-66C2-4E10-B820-8685C3C41DEC}">
      <dgm:prSet/>
      <dgm:spPr/>
      <dgm:t>
        <a:bodyPr/>
        <a:lstStyle/>
        <a:p>
          <a:endParaRPr lang="ru-RU"/>
        </a:p>
      </dgm:t>
    </dgm:pt>
    <dgm:pt modelId="{081B4E66-2980-47EF-B73C-D9766A4E15D7}" type="pres">
      <dgm:prSet presAssocID="{53C8DC68-FFEA-4314-B4CD-05FEB562079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CE55EB-2918-4D35-A109-9A099FDDC65C}" type="pres">
      <dgm:prSet presAssocID="{7C2AF9D0-710C-4D06-B62F-EEB75FD87B01}" presName="linNode" presStyleCnt="0"/>
      <dgm:spPr/>
    </dgm:pt>
    <dgm:pt modelId="{E968B18E-7722-40A3-89D9-963D369AAECA}" type="pres">
      <dgm:prSet presAssocID="{7C2AF9D0-710C-4D06-B62F-EEB75FD87B01}" presName="parentText" presStyleLbl="node1" presStyleIdx="0" presStyleCnt="3" custScaleX="145331" custLinFactNeighborX="1511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8E8407-81B1-4823-BE38-72D2A500C3F9}" type="pres">
      <dgm:prSet presAssocID="{7C2AF9D0-710C-4D06-B62F-EEB75FD87B01}" presName="descendantText" presStyleLbl="alignAccFollowNode1" presStyleIdx="0" presStyleCnt="3" custScaleX="366352" custScaleY="125253" custLinFactNeighborX="2685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DDF316-86B7-444E-BE23-59A5642138C8}" type="pres">
      <dgm:prSet presAssocID="{3CDE8CE1-5871-4433-84E7-826CA6D54429}" presName="sp" presStyleCnt="0"/>
      <dgm:spPr/>
    </dgm:pt>
    <dgm:pt modelId="{DEB5A4BA-003C-4BE8-9394-C452E80827E9}" type="pres">
      <dgm:prSet presAssocID="{1EC9CFDF-A6C1-4682-8DFF-DB6A49F2DB3A}" presName="linNode" presStyleCnt="0"/>
      <dgm:spPr/>
    </dgm:pt>
    <dgm:pt modelId="{89CEF874-07B1-4592-BEB6-A70B9FE2D8C3}" type="pres">
      <dgm:prSet presAssocID="{1EC9CFDF-A6C1-4682-8DFF-DB6A49F2DB3A}" presName="parentText" presStyleLbl="node1" presStyleIdx="1" presStyleCnt="3" custScaleX="94612" custLinFactY="1717" custLinFactNeighborX="983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207D7A-4EFB-4952-85E4-A10C3D3FA6EF}" type="pres">
      <dgm:prSet presAssocID="{1EC9CFDF-A6C1-4682-8DFF-DB6A49F2DB3A}" presName="descendantText" presStyleLbl="alignAccFollowNode1" presStyleIdx="1" presStyleCnt="3" custScaleX="238873" custScaleY="122413" custLinFactY="25853" custLinFactNeighborX="248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FD5BCA-3FED-4788-9EAF-79723D574375}" type="pres">
      <dgm:prSet presAssocID="{597C4B65-40F3-4749-A672-FA69AB09FE8A}" presName="sp" presStyleCnt="0"/>
      <dgm:spPr/>
    </dgm:pt>
    <dgm:pt modelId="{DE2ED512-1819-40D9-B57B-E1F8CF99A64B}" type="pres">
      <dgm:prSet presAssocID="{2134FB92-27E6-4EC4-B34C-B00C5F1BEECE}" presName="linNode" presStyleCnt="0"/>
      <dgm:spPr/>
    </dgm:pt>
    <dgm:pt modelId="{E82DD011-B5E3-4DB2-B7D4-58F85058D5A5}" type="pres">
      <dgm:prSet presAssocID="{2134FB92-27E6-4EC4-B34C-B00C5F1BEECE}" presName="parentText" presStyleLbl="node1" presStyleIdx="2" presStyleCnt="3" custScaleX="54985" custLinFactY="-6717" custLinFactNeighborX="582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4162E3-480C-4C83-81C8-943062706506}" type="pres">
      <dgm:prSet presAssocID="{2134FB92-27E6-4EC4-B34C-B00C5F1BEECE}" presName="descendantText" presStyleLbl="alignAccFollowNode1" presStyleIdx="2" presStyleCnt="3" custScaleX="142415" custLinFactY="-29735" custLinFactNeighborX="3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93BB4BE-E522-43E1-B828-D6B78CD4730F}" srcId="{1EC9CFDF-A6C1-4682-8DFF-DB6A49F2DB3A}" destId="{2AA8B981-82E8-4EDC-957F-249A4772782C}" srcOrd="0" destOrd="0" parTransId="{7BF7E516-FF5B-4244-8031-55B44BF9C496}" sibTransId="{CD5E2260-F3FC-4A0F-BF87-7DF000931036}"/>
    <dgm:cxn modelId="{5ED1346F-66C2-4E10-B820-8685C3C41DEC}" srcId="{2134FB92-27E6-4EC4-B34C-B00C5F1BEECE}" destId="{A2595F4B-8FE2-4B31-AE9E-FD138EA31DE9}" srcOrd="0" destOrd="0" parTransId="{2F237C23-13AF-4870-8026-9B3F1293CB37}" sibTransId="{975018F0-4BF9-4B3A-872D-EE6B158A2804}"/>
    <dgm:cxn modelId="{0C1B29CF-1B15-490E-9835-B220232EAC80}" srcId="{1EC9CFDF-A6C1-4682-8DFF-DB6A49F2DB3A}" destId="{E1C79BE8-EFEE-4831-BF78-55869CD85778}" srcOrd="2" destOrd="0" parTransId="{F58686D2-876B-46B8-82AA-19D558F7BC50}" sibTransId="{9D556C65-3909-4B2B-A175-03E6B4C16ECF}"/>
    <dgm:cxn modelId="{D17F876E-6163-4E23-BB60-F7DB2F3F311B}" type="presOf" srcId="{7BDD4542-478B-4F97-9AC6-789BE9B1AA78}" destId="{9B8E8407-81B1-4823-BE38-72D2A500C3F9}" srcOrd="0" destOrd="2" presId="urn:microsoft.com/office/officeart/2005/8/layout/vList5"/>
    <dgm:cxn modelId="{667EAD98-2645-437A-BBAC-59823ED93794}" srcId="{7C2AF9D0-710C-4D06-B62F-EEB75FD87B01}" destId="{7BDD4542-478B-4F97-9AC6-789BE9B1AA78}" srcOrd="2" destOrd="0" parTransId="{42048239-043D-4F2C-8C15-8913083CF79C}" sibTransId="{F1BD02A6-0DC8-4DCD-8585-515E494F931C}"/>
    <dgm:cxn modelId="{43357560-0732-40B5-842B-2A7B6A31190B}" type="presOf" srcId="{A2595F4B-8FE2-4B31-AE9E-FD138EA31DE9}" destId="{3B4162E3-480C-4C83-81C8-943062706506}" srcOrd="0" destOrd="0" presId="urn:microsoft.com/office/officeart/2005/8/layout/vList5"/>
    <dgm:cxn modelId="{37FA935C-8378-4E66-B8A6-60D57BE3916F}" type="presOf" srcId="{CD6E198E-B4AC-4C1B-B5C0-112796788160}" destId="{9B8E8407-81B1-4823-BE38-72D2A500C3F9}" srcOrd="0" destOrd="0" presId="urn:microsoft.com/office/officeart/2005/8/layout/vList5"/>
    <dgm:cxn modelId="{A7CBB8DA-F0BE-4590-84E7-7675212853A2}" srcId="{7C2AF9D0-710C-4D06-B62F-EEB75FD87B01}" destId="{CD6E198E-B4AC-4C1B-B5C0-112796788160}" srcOrd="0" destOrd="0" parTransId="{90D71EB5-2301-498C-8712-A6EA1C71C2EC}" sibTransId="{46A6598F-3C74-40E0-9512-B1370BEB46FB}"/>
    <dgm:cxn modelId="{ABE97A5E-03C4-4BF0-B200-CAF4F33947CB}" srcId="{53C8DC68-FFEA-4314-B4CD-05FEB5620795}" destId="{7C2AF9D0-710C-4D06-B62F-EEB75FD87B01}" srcOrd="0" destOrd="0" parTransId="{C587CB8F-81E5-455F-84C3-C365EC45F502}" sibTransId="{3CDE8CE1-5871-4433-84E7-826CA6D54429}"/>
    <dgm:cxn modelId="{83614176-1CC8-4404-BF20-83FBFA16D435}" type="presOf" srcId="{2AA8B981-82E8-4EDC-957F-249A4772782C}" destId="{A8207D7A-4EFB-4952-85E4-A10C3D3FA6EF}" srcOrd="0" destOrd="0" presId="urn:microsoft.com/office/officeart/2005/8/layout/vList5"/>
    <dgm:cxn modelId="{9C9FD165-4B1A-4A8B-BDCA-D3CD7072C079}" type="presOf" srcId="{1C114568-6C1C-4A40-AEC4-62A830341D52}" destId="{9B8E8407-81B1-4823-BE38-72D2A500C3F9}" srcOrd="0" destOrd="1" presId="urn:microsoft.com/office/officeart/2005/8/layout/vList5"/>
    <dgm:cxn modelId="{02BFFD77-FEE8-4346-BF9E-71E603A74259}" srcId="{53C8DC68-FFEA-4314-B4CD-05FEB5620795}" destId="{2134FB92-27E6-4EC4-B34C-B00C5F1BEECE}" srcOrd="2" destOrd="0" parTransId="{838E2048-051A-4D68-A401-B6E5E8DFE52C}" sibTransId="{D6766EFC-58CE-4C3F-84A5-A69340A82D5F}"/>
    <dgm:cxn modelId="{5D0ADA53-6069-43AE-B7F7-46D96C8A0903}" type="presOf" srcId="{53C8DC68-FFEA-4314-B4CD-05FEB5620795}" destId="{081B4E66-2980-47EF-B73C-D9766A4E15D7}" srcOrd="0" destOrd="0" presId="urn:microsoft.com/office/officeart/2005/8/layout/vList5"/>
    <dgm:cxn modelId="{07B915C2-AB06-41D7-B4F6-F4C13DAC5239}" srcId="{53C8DC68-FFEA-4314-B4CD-05FEB5620795}" destId="{1EC9CFDF-A6C1-4682-8DFF-DB6A49F2DB3A}" srcOrd="1" destOrd="0" parTransId="{85FB3CF1-0ABC-452E-9B0F-149C2CB86AD8}" sibTransId="{597C4B65-40F3-4749-A672-FA69AB09FE8A}"/>
    <dgm:cxn modelId="{21398CA4-29CE-4804-862B-E6B2A641E118}" srcId="{7C2AF9D0-710C-4D06-B62F-EEB75FD87B01}" destId="{398BC99A-DD99-42AA-A522-362A8BA717B3}" srcOrd="3" destOrd="0" parTransId="{AE0FC1FC-F7F1-4882-B984-E760D6779182}" sibTransId="{BDAEA2D7-82D8-405D-8BD5-1A5E08988FFE}"/>
    <dgm:cxn modelId="{BD077CCD-048F-4B59-A490-FBB781876AB8}" type="presOf" srcId="{7C2AF9D0-710C-4D06-B62F-EEB75FD87B01}" destId="{E968B18E-7722-40A3-89D9-963D369AAECA}" srcOrd="0" destOrd="0" presId="urn:microsoft.com/office/officeart/2005/8/layout/vList5"/>
    <dgm:cxn modelId="{3681021C-8117-42A5-9442-2F92176FCD73}" type="presOf" srcId="{E1C79BE8-EFEE-4831-BF78-55869CD85778}" destId="{A8207D7A-4EFB-4952-85E4-A10C3D3FA6EF}" srcOrd="0" destOrd="2" presId="urn:microsoft.com/office/officeart/2005/8/layout/vList5"/>
    <dgm:cxn modelId="{5A5A8151-E5DC-4F30-A46D-9DD2EB1A4D77}" srcId="{2134FB92-27E6-4EC4-B34C-B00C5F1BEECE}" destId="{8209795A-2F5D-4B5C-AD64-D5F1D2674715}" srcOrd="1" destOrd="0" parTransId="{C20C700A-A161-4745-B072-95C1A4B60F80}" sibTransId="{56E3E728-658B-4E43-92B1-649F5FB5C9CE}"/>
    <dgm:cxn modelId="{1DC34785-91E5-48BE-B562-918A75C721F9}" type="presOf" srcId="{B9A81CCB-4421-4753-AE20-B0A28137197F}" destId="{A8207D7A-4EFB-4952-85E4-A10C3D3FA6EF}" srcOrd="0" destOrd="1" presId="urn:microsoft.com/office/officeart/2005/8/layout/vList5"/>
    <dgm:cxn modelId="{6ACCAE91-8889-4D1F-A8ED-2C204CD6C847}" type="presOf" srcId="{398BC99A-DD99-42AA-A522-362A8BA717B3}" destId="{9B8E8407-81B1-4823-BE38-72D2A500C3F9}" srcOrd="0" destOrd="3" presId="urn:microsoft.com/office/officeart/2005/8/layout/vList5"/>
    <dgm:cxn modelId="{C6C5E6D2-3AF7-4501-A142-C702363CDE48}" type="presOf" srcId="{8209795A-2F5D-4B5C-AD64-D5F1D2674715}" destId="{3B4162E3-480C-4C83-81C8-943062706506}" srcOrd="0" destOrd="1" presId="urn:microsoft.com/office/officeart/2005/8/layout/vList5"/>
    <dgm:cxn modelId="{C42247BC-7B09-46FD-A7C0-BD2B445E4B36}" type="presOf" srcId="{1EC9CFDF-A6C1-4682-8DFF-DB6A49F2DB3A}" destId="{89CEF874-07B1-4592-BEB6-A70B9FE2D8C3}" srcOrd="0" destOrd="0" presId="urn:microsoft.com/office/officeart/2005/8/layout/vList5"/>
    <dgm:cxn modelId="{2CC55646-3642-4122-AB21-E98B93B13359}" srcId="{1EC9CFDF-A6C1-4682-8DFF-DB6A49F2DB3A}" destId="{B9A81CCB-4421-4753-AE20-B0A28137197F}" srcOrd="1" destOrd="0" parTransId="{6250A132-B93F-4FE4-BF28-32242B871400}" sibTransId="{D566E059-6DE6-4148-9CC2-7A6F5ED88155}"/>
    <dgm:cxn modelId="{B58826A1-EEA3-4929-BCFF-69488FD85335}" srcId="{7C2AF9D0-710C-4D06-B62F-EEB75FD87B01}" destId="{1C114568-6C1C-4A40-AEC4-62A830341D52}" srcOrd="1" destOrd="0" parTransId="{11D46419-1AFA-400E-9FD2-8FCE19BAF89F}" sibTransId="{2ADC0881-68BB-46B8-B12D-7CF05138042B}"/>
    <dgm:cxn modelId="{3C72108D-FBEC-479F-9394-18E5B24C209E}" type="presOf" srcId="{2134FB92-27E6-4EC4-B34C-B00C5F1BEECE}" destId="{E82DD011-B5E3-4DB2-B7D4-58F85058D5A5}" srcOrd="0" destOrd="0" presId="urn:microsoft.com/office/officeart/2005/8/layout/vList5"/>
    <dgm:cxn modelId="{2C1C442D-CF2D-4537-97C6-70B5E12CFFD2}" type="presParOf" srcId="{081B4E66-2980-47EF-B73C-D9766A4E15D7}" destId="{6CCE55EB-2918-4D35-A109-9A099FDDC65C}" srcOrd="0" destOrd="0" presId="urn:microsoft.com/office/officeart/2005/8/layout/vList5"/>
    <dgm:cxn modelId="{4004C6B1-D0E3-4D63-A3E6-52C39CEB4AB2}" type="presParOf" srcId="{6CCE55EB-2918-4D35-A109-9A099FDDC65C}" destId="{E968B18E-7722-40A3-89D9-963D369AAECA}" srcOrd="0" destOrd="0" presId="urn:microsoft.com/office/officeart/2005/8/layout/vList5"/>
    <dgm:cxn modelId="{9579C66D-65A0-4830-BB96-B97FBF8E5C95}" type="presParOf" srcId="{6CCE55EB-2918-4D35-A109-9A099FDDC65C}" destId="{9B8E8407-81B1-4823-BE38-72D2A500C3F9}" srcOrd="1" destOrd="0" presId="urn:microsoft.com/office/officeart/2005/8/layout/vList5"/>
    <dgm:cxn modelId="{BFDB01FC-1871-4823-B9C7-CC9F733717EA}" type="presParOf" srcId="{081B4E66-2980-47EF-B73C-D9766A4E15D7}" destId="{8CDDF316-86B7-444E-BE23-59A5642138C8}" srcOrd="1" destOrd="0" presId="urn:microsoft.com/office/officeart/2005/8/layout/vList5"/>
    <dgm:cxn modelId="{B5F0FCCC-6576-4B56-B579-256932D0D392}" type="presParOf" srcId="{081B4E66-2980-47EF-B73C-D9766A4E15D7}" destId="{DEB5A4BA-003C-4BE8-9394-C452E80827E9}" srcOrd="2" destOrd="0" presId="urn:microsoft.com/office/officeart/2005/8/layout/vList5"/>
    <dgm:cxn modelId="{2B5081D7-90C3-47A2-A8CA-89913B4C856B}" type="presParOf" srcId="{DEB5A4BA-003C-4BE8-9394-C452E80827E9}" destId="{89CEF874-07B1-4592-BEB6-A70B9FE2D8C3}" srcOrd="0" destOrd="0" presId="urn:microsoft.com/office/officeart/2005/8/layout/vList5"/>
    <dgm:cxn modelId="{CF988D5F-D261-4BE4-A5D4-DF985EE16C6F}" type="presParOf" srcId="{DEB5A4BA-003C-4BE8-9394-C452E80827E9}" destId="{A8207D7A-4EFB-4952-85E4-A10C3D3FA6EF}" srcOrd="1" destOrd="0" presId="urn:microsoft.com/office/officeart/2005/8/layout/vList5"/>
    <dgm:cxn modelId="{6E4DF381-B92B-472C-8A32-EBF09988C106}" type="presParOf" srcId="{081B4E66-2980-47EF-B73C-D9766A4E15D7}" destId="{9FFD5BCA-3FED-4788-9EAF-79723D574375}" srcOrd="3" destOrd="0" presId="urn:microsoft.com/office/officeart/2005/8/layout/vList5"/>
    <dgm:cxn modelId="{DA3A4DBC-B54F-40A9-AFB7-5EDBFB07216E}" type="presParOf" srcId="{081B4E66-2980-47EF-B73C-D9766A4E15D7}" destId="{DE2ED512-1819-40D9-B57B-E1F8CF99A64B}" srcOrd="4" destOrd="0" presId="urn:microsoft.com/office/officeart/2005/8/layout/vList5"/>
    <dgm:cxn modelId="{65B04816-668A-4E6F-8F8C-4CD6093AF3FC}" type="presParOf" srcId="{DE2ED512-1819-40D9-B57B-E1F8CF99A64B}" destId="{E82DD011-B5E3-4DB2-B7D4-58F85058D5A5}" srcOrd="0" destOrd="0" presId="urn:microsoft.com/office/officeart/2005/8/layout/vList5"/>
    <dgm:cxn modelId="{0DBD9045-BF86-443B-A01A-A8F49CFE5931}" type="presParOf" srcId="{DE2ED512-1819-40D9-B57B-E1F8CF99A64B}" destId="{3B4162E3-480C-4C83-81C8-94306270650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8E8407-81B1-4823-BE38-72D2A500C3F9}">
      <dsp:nvSpPr>
        <dsp:cNvPr id="0" name=""/>
        <dsp:cNvSpPr/>
      </dsp:nvSpPr>
      <dsp:spPr>
        <a:xfrm rot="5400000">
          <a:off x="4703506" y="-3072284"/>
          <a:ext cx="1116128" cy="726181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i="0" kern="1200" dirty="0" smtClean="0">
              <a:solidFill>
                <a:schemeClr val="bg1"/>
              </a:solidFill>
            </a:rPr>
            <a:t>Список участников ИС </a:t>
          </a:r>
          <a:endParaRPr lang="ru-RU" sz="1400" i="0" kern="1200" dirty="0">
            <a:solidFill>
              <a:schemeClr val="bg1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i="0" kern="1200" dirty="0" smtClean="0">
              <a:solidFill>
                <a:schemeClr val="bg1"/>
              </a:solidFill>
            </a:rPr>
            <a:t>Специализированная форма для внесения информации из протоколов оценивания ИС</a:t>
          </a:r>
          <a:endParaRPr lang="ru-RU" sz="1400" i="0" kern="1200" dirty="0">
            <a:solidFill>
              <a:schemeClr val="bg1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i="0" kern="1200" dirty="0" smtClean="0">
              <a:solidFill>
                <a:schemeClr val="bg1"/>
              </a:solidFill>
            </a:rPr>
            <a:t>Журнал проведения опытной эксплуатации </a:t>
          </a:r>
          <a:endParaRPr lang="ru-RU" sz="1400" i="0" kern="1200" dirty="0">
            <a:solidFill>
              <a:schemeClr val="bg1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i="0" kern="1200" dirty="0" smtClean="0">
              <a:solidFill>
                <a:schemeClr val="bg1"/>
              </a:solidFill>
            </a:rPr>
            <a:t>Регламент проведения опытной эксплуатации, сборник форм</a:t>
          </a:r>
          <a:endParaRPr lang="ru-RU" sz="1400" i="0" kern="1200" dirty="0">
            <a:solidFill>
              <a:schemeClr val="bg1"/>
            </a:solidFill>
          </a:endParaRPr>
        </a:p>
      </dsp:txBody>
      <dsp:txXfrm rot="-5400000">
        <a:off x="1630662" y="55045"/>
        <a:ext cx="7207333" cy="1007158"/>
      </dsp:txXfrm>
    </dsp:sp>
    <dsp:sp modelId="{E968B18E-7722-40A3-89D9-963D369AAECA}">
      <dsp:nvSpPr>
        <dsp:cNvPr id="0" name=""/>
        <dsp:cNvSpPr/>
      </dsp:nvSpPr>
      <dsp:spPr>
        <a:xfrm>
          <a:off x="30046" y="5"/>
          <a:ext cx="1620420" cy="1113873"/>
        </a:xfrm>
        <a:prstGeom prst="roundRect">
          <a:avLst/>
        </a:prstGeom>
        <a:solidFill>
          <a:srgbClr val="3B65A3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chemeClr val="tx1"/>
              </a:solidFill>
            </a:rPr>
            <a:t>В ОО из РЦОИ</a:t>
          </a:r>
          <a:endParaRPr lang="ru-RU" sz="1700" b="1" kern="1200" dirty="0">
            <a:solidFill>
              <a:schemeClr val="tx1"/>
            </a:solidFill>
          </a:endParaRPr>
        </a:p>
      </dsp:txBody>
      <dsp:txXfrm>
        <a:off x="84421" y="54380"/>
        <a:ext cx="1511670" cy="1005123"/>
      </dsp:txXfrm>
    </dsp:sp>
    <dsp:sp modelId="{A8207D7A-4EFB-4952-85E4-A10C3D3FA6EF}">
      <dsp:nvSpPr>
        <dsp:cNvPr id="0" name=""/>
        <dsp:cNvSpPr/>
      </dsp:nvSpPr>
      <dsp:spPr>
        <a:xfrm rot="5400000">
          <a:off x="4716060" y="-780214"/>
          <a:ext cx="1090821" cy="726201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i="0" kern="1200" dirty="0" smtClean="0">
              <a:solidFill>
                <a:schemeClr val="bg1"/>
              </a:solidFill>
            </a:rPr>
            <a:t>Формы отчёта проведения ИС в аудитории  (1 на аудиторию)</a:t>
          </a:r>
          <a:endParaRPr lang="ru-RU" sz="1400" i="0" kern="1200" dirty="0">
            <a:solidFill>
              <a:schemeClr val="bg1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i="0" kern="1200" dirty="0" smtClean="0">
              <a:solidFill>
                <a:schemeClr val="bg1"/>
              </a:solidFill>
            </a:rPr>
            <a:t>Протоколы эксперта для оценивания ответов участников ИС (на каждого участника)</a:t>
          </a:r>
          <a:endParaRPr lang="ru-RU" sz="1400" i="0" kern="1200" dirty="0">
            <a:solidFill>
              <a:schemeClr val="bg1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i="0" kern="1200" dirty="0" smtClean="0">
              <a:solidFill>
                <a:schemeClr val="bg1"/>
              </a:solidFill>
            </a:rPr>
            <a:t>Конверты для упаковки протоколов эксперта для оценивания ответов участников ИС</a:t>
          </a:r>
          <a:endParaRPr lang="ru-RU" sz="1400" i="0" kern="1200" dirty="0">
            <a:solidFill>
              <a:schemeClr val="bg1"/>
            </a:solidFill>
          </a:endParaRPr>
        </a:p>
      </dsp:txBody>
      <dsp:txXfrm rot="-5400000">
        <a:off x="1630463" y="2358632"/>
        <a:ext cx="7208768" cy="984323"/>
      </dsp:txXfrm>
    </dsp:sp>
    <dsp:sp modelId="{89CEF874-07B1-4592-BEB6-A70B9FE2D8C3}">
      <dsp:nvSpPr>
        <dsp:cNvPr id="0" name=""/>
        <dsp:cNvSpPr/>
      </dsp:nvSpPr>
      <dsp:spPr>
        <a:xfrm>
          <a:off x="29979" y="2305381"/>
          <a:ext cx="1617927" cy="1113873"/>
        </a:xfrm>
        <a:prstGeom prst="roundRect">
          <a:avLst/>
        </a:prstGeom>
        <a:solidFill>
          <a:srgbClr val="3B65A3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chemeClr val="tx1"/>
              </a:solidFill>
            </a:rPr>
            <a:t>В аудиторию  проведения    </a:t>
          </a:r>
          <a:endParaRPr lang="ru-RU" sz="1700" b="1" kern="1200" dirty="0">
            <a:solidFill>
              <a:schemeClr val="tx1"/>
            </a:solidFill>
          </a:endParaRPr>
        </a:p>
      </dsp:txBody>
      <dsp:txXfrm>
        <a:off x="84354" y="2359756"/>
        <a:ext cx="1509177" cy="1005123"/>
      </dsp:txXfrm>
    </dsp:sp>
    <dsp:sp modelId="{3B4162E3-480C-4C83-81C8-943062706506}">
      <dsp:nvSpPr>
        <dsp:cNvPr id="0" name=""/>
        <dsp:cNvSpPr/>
      </dsp:nvSpPr>
      <dsp:spPr>
        <a:xfrm rot="5400000">
          <a:off x="4794084" y="-1910018"/>
          <a:ext cx="891099" cy="730567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solidFill>
                <a:schemeClr val="bg1"/>
              </a:solidFill>
            </a:rPr>
            <a:t>ПО «Результаты итогового собеседования»</a:t>
          </a:r>
          <a:endParaRPr lang="ru-RU" sz="1600" kern="1200" dirty="0">
            <a:solidFill>
              <a:schemeClr val="bg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solidFill>
                <a:schemeClr val="bg1"/>
              </a:solidFill>
            </a:rPr>
            <a:t>Специализированная форма для внесения информации из протоколов оценивания ИС</a:t>
          </a:r>
          <a:endParaRPr lang="ru-RU" sz="1600" kern="1200" dirty="0">
            <a:solidFill>
              <a:schemeClr val="bg1"/>
            </a:solidFill>
          </a:endParaRPr>
        </a:p>
      </dsp:txBody>
      <dsp:txXfrm rot="-5400000">
        <a:off x="1586796" y="1340770"/>
        <a:ext cx="7262175" cy="804099"/>
      </dsp:txXfrm>
    </dsp:sp>
    <dsp:sp modelId="{E82DD011-B5E3-4DB2-B7D4-58F85058D5A5}">
      <dsp:nvSpPr>
        <dsp:cNvPr id="0" name=""/>
        <dsp:cNvSpPr/>
      </dsp:nvSpPr>
      <dsp:spPr>
        <a:xfrm>
          <a:off x="29951" y="1153257"/>
          <a:ext cx="1586614" cy="1113873"/>
        </a:xfrm>
        <a:prstGeom prst="roundRect">
          <a:avLst/>
        </a:prstGeom>
        <a:solidFill>
          <a:srgbClr val="3B65A3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chemeClr val="tx1"/>
              </a:solidFill>
            </a:rPr>
            <a:t>В штаб</a:t>
          </a:r>
          <a:endParaRPr lang="ru-RU" sz="1700" b="1" kern="1200" dirty="0">
            <a:solidFill>
              <a:schemeClr val="tx1"/>
            </a:solidFill>
          </a:endParaRPr>
        </a:p>
      </dsp:txBody>
      <dsp:txXfrm>
        <a:off x="84326" y="1207632"/>
        <a:ext cx="1477864" cy="10051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71" cy="496332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544" y="0"/>
            <a:ext cx="2944971" cy="496332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A8ADFD5B-A66C-449C-B6E8-FB716D07777D}" type="datetimeFigureOut">
              <a:rPr lang="ru-RU"/>
              <a:pPr/>
              <a:t>09.02.2018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609" y="4715153"/>
            <a:ext cx="5436870" cy="4466987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4971" cy="496332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544" y="9428583"/>
            <a:ext cx="2944971" cy="496332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CA5D3BF3-D352-46FC-8343-31F56E6730EA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667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8776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1277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3322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2795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249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741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0418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2004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6926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7071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1615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159" y="514350"/>
            <a:ext cx="6000750" cy="2228851"/>
          </a:xfrm>
        </p:spPr>
        <p:txBody>
          <a:bodyPr anchor="b">
            <a:normAutofit/>
          </a:bodyPr>
          <a:lstStyle>
            <a:lvl1pPr algn="l">
              <a:defRPr sz="36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3159" y="2882900"/>
            <a:ext cx="4800600" cy="1460500"/>
          </a:xfrm>
        </p:spPr>
        <p:txBody>
          <a:bodyPr anchor="t">
            <a:normAutofit/>
          </a:bodyPr>
          <a:lstStyle>
            <a:lvl1pPr marL="0" indent="0" algn="l">
              <a:buNone/>
              <a:defRPr sz="1575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047E157E-8DCB-4F70-A0AF-5EB586A91DD4}" type="datetime1">
              <a:rPr kumimoji="0" lang="ru-RU" smtClean="0">
                <a:solidFill>
                  <a:srgbClr val="FFFFFF"/>
                </a:solidFill>
              </a:rPr>
              <a:pPr algn="ctr"/>
              <a:t>09.02.2018</a:t>
            </a:fld>
            <a:endParaRPr kumimoji="0" lang="ru-RU" sz="20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ru-RU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E0A0-C266-4798-8C8F-B9F91E9DA37E}" type="slidenum">
              <a:rPr kumimoji="0" lang="ru-RU" smtClean="0">
                <a:solidFill>
                  <a:schemeClr val="tx2"/>
                </a:solidFill>
              </a:rPr>
              <a:pPr/>
              <a:t>‹#›</a:t>
            </a:fld>
            <a:endParaRPr kumimoji="0" lang="ru-RU">
              <a:solidFill>
                <a:schemeClr val="tx2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6171009" y="6350"/>
            <a:ext cx="2857500" cy="2857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581128" y="68659"/>
            <a:ext cx="4560491" cy="45604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426869" y="171450"/>
            <a:ext cx="3714750" cy="37147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501878" y="24209"/>
            <a:ext cx="3639742" cy="363974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884070" y="457201"/>
            <a:ext cx="3257549" cy="325754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9201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14350" y="400050"/>
            <a:ext cx="8114109" cy="234315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2882900"/>
            <a:ext cx="6228158" cy="3429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09.02.2018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511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514350"/>
            <a:ext cx="7543800" cy="2057400"/>
          </a:xfrm>
        </p:spPr>
        <p:txBody>
          <a:bodyPr anchor="ctr">
            <a:normAutofit/>
          </a:bodyPr>
          <a:lstStyle>
            <a:lvl1pPr algn="l">
              <a:defRPr sz="2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086100"/>
            <a:ext cx="6401991" cy="140970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09.02.2018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798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514350"/>
            <a:ext cx="6858001" cy="20574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84659" y="2571750"/>
            <a:ext cx="6400800" cy="28575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3225801"/>
            <a:ext cx="6400800" cy="1263649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09.02.2018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8859" y="60916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14059" y="2076451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94003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2571750"/>
            <a:ext cx="6400800" cy="1273050"/>
          </a:xfrm>
        </p:spPr>
        <p:txBody>
          <a:bodyPr anchor="b">
            <a:normAutofit/>
          </a:bodyPr>
          <a:lstStyle>
            <a:lvl1pPr algn="l">
              <a:defRPr sz="2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8" y="3849736"/>
            <a:ext cx="6401993" cy="6453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09.02.2018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4170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514350"/>
            <a:ext cx="6858000" cy="20574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2946400"/>
            <a:ext cx="6400801" cy="7874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733800"/>
            <a:ext cx="6400801" cy="7620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09.02.2018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8859" y="60916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14059" y="2076451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6982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514350"/>
            <a:ext cx="7543800" cy="20574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2946401"/>
            <a:ext cx="6400800" cy="6286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575049"/>
            <a:ext cx="6400801" cy="9207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09.02.2018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34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09.02.2018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7756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3909" y="514350"/>
            <a:ext cx="1543050" cy="3429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514350"/>
            <a:ext cx="5867400" cy="398145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09.02.2018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4180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606EA6-EFEA-4C30-9264-4F9291A5780D}" type="datetime1">
              <a:rPr lang="ru-RU"/>
              <a:pPr/>
              <a:t>09.02.2018</a:t>
            </a:fld>
            <a:endParaRPr kumimoji="0" lang="ru-RU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/>
            <a:fld id="{8F82E0A0-C266-4798-8C8F-B9F91E9DA37E}" type="slidenum">
              <a:rPr kumimoji="0" lang="ru-RU" sz="1400" b="1">
                <a:solidFill>
                  <a:srgbClr val="FFFFFF"/>
                </a:solidFill>
              </a:rPr>
              <a:pPr algn="ctr"/>
              <a:t>‹#›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09600" y="1352550"/>
            <a:ext cx="8153400" cy="32766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858850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09.02.2018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3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1504950"/>
            <a:ext cx="6400801" cy="1711200"/>
          </a:xfrm>
        </p:spPr>
        <p:txBody>
          <a:bodyPr anchor="b">
            <a:normAutofit/>
          </a:bodyPr>
          <a:lstStyle>
            <a:lvl1pPr algn="l">
              <a:defRPr sz="27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3371850"/>
            <a:ext cx="6400800" cy="11239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F9F07-3BC7-4570-B054-79111B0A380C}" type="datetime1">
              <a:rPr lang="ru-RU" smtClean="0"/>
              <a:pPr/>
              <a:t>09.02.2018</a:t>
            </a:fld>
            <a:endParaRPr kumimoji="0"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2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2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329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3159" y="514351"/>
            <a:ext cx="3703241" cy="271145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6100" y="514351"/>
            <a:ext cx="3700859" cy="271145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09.02.2018</a:t>
            </a:fld>
            <a:endParaRPr kumimoji="0"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563569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061" y="514350"/>
            <a:ext cx="3487340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159" y="952897"/>
            <a:ext cx="3703241" cy="2272904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9299" y="514350"/>
            <a:ext cx="3498851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54909" y="946546"/>
            <a:ext cx="3696891" cy="2272904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09.02.2018</a:t>
            </a:fld>
            <a:endParaRPr kumimoji="0"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118438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ADB5D-B7A0-47E3-AD2D-B1A6F8614213}" type="datetime1">
              <a:rPr lang="ru-RU" smtClean="0"/>
              <a:pPr/>
              <a:t>09.02.2018</a:t>
            </a:fld>
            <a:endParaRPr kumimoji="0"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CB7D-F184-43C7-B6FD-03D728E1BBFF}" type="slidenum">
              <a:rPr kumimoji="0" lang="ru-RU" smtClean="0">
                <a:solidFill>
                  <a:srgbClr val="FFFFFF"/>
                </a:solidFill>
              </a:rPr>
              <a:pPr/>
              <a:t>‹#›</a:t>
            </a:fld>
            <a:endParaRPr kumimoji="0"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740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09.02.2018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997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3759" y="514350"/>
            <a:ext cx="2743200" cy="10287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59" y="514350"/>
            <a:ext cx="4457701" cy="398145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3759" y="1657350"/>
            <a:ext cx="2743200" cy="156845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8198-4617-485E-9585-4840B69DBBA6}" type="datetime1">
              <a:rPr lang="ru-RU" smtClean="0"/>
              <a:pPr/>
              <a:t>09.02.2018</a:t>
            </a:fld>
            <a:endParaRPr kumimoji="0"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CB7D-F184-43C7-B6FD-03D728E1BBFF}" type="slidenum">
              <a:rPr kumimoji="0" lang="ru-RU" smtClean="0">
                <a:solidFill>
                  <a:srgbClr val="FFFFFF"/>
                </a:solidFill>
              </a:rPr>
              <a:pPr/>
              <a:t>‹#›</a:t>
            </a:fld>
            <a:endParaRPr kumimoji="0"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689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109" y="1085850"/>
            <a:ext cx="4514850" cy="857250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1759" y="685800"/>
            <a:ext cx="2460731" cy="3429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109" y="2082800"/>
            <a:ext cx="4516041" cy="1536700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09.02.2018</a:t>
            </a:fld>
            <a:endParaRPr kumimoji="0"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28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2800"/>
          </a:p>
        </p:txBody>
      </p:sp>
    </p:spTree>
    <p:extLst>
      <p:ext uri="{BB962C8B-B14F-4D97-AF65-F5344CB8AC3E}">
        <p14:creationId xmlns:p14="http://schemas.microsoft.com/office/powerpoint/2010/main" val="454804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905227" y="2222500"/>
            <a:ext cx="2236394" cy="2406650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159" y="3365499"/>
            <a:ext cx="6400800" cy="11303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514351"/>
            <a:ext cx="6400800" cy="2711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8309" y="4629150"/>
            <a:ext cx="120015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4606EA6-EFEA-4C30-9264-4F9291A5780D}" type="datetime1">
              <a:rPr lang="ru-RU" smtClean="0"/>
              <a:pPr/>
              <a:t>09.02.2018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3159" y="4629150"/>
            <a:ext cx="565785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4183857"/>
            <a:ext cx="856684" cy="5024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4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0536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  <p:sldLayoutId id="2147483715" r:id="rId18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3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2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323528" y="411510"/>
            <a:ext cx="8496944" cy="230425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Модель итогового устного собеседования по русскому языку </a:t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>в 9 классе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3851920" y="4299942"/>
            <a:ext cx="5241404" cy="751936"/>
          </a:xfrm>
        </p:spPr>
        <p:txBody>
          <a:bodyPr>
            <a:noAutofit/>
          </a:bodyPr>
          <a:lstStyle/>
          <a:p>
            <a:pPr algn="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Гаджидадаев Магомед Зайирбегович</a:t>
            </a:r>
          </a:p>
          <a:p>
            <a:pPr algn="r"/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уководитель ЦКО ДИРО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55776" y="51470"/>
            <a:ext cx="6480720" cy="720080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Кадры</a:t>
            </a: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309187"/>
              </p:ext>
            </p:extLst>
          </p:nvPr>
        </p:nvGraphicFramePr>
        <p:xfrm>
          <a:off x="3563888" y="1995686"/>
          <a:ext cx="1080120" cy="2971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080120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590625"/>
              </p:ext>
            </p:extLst>
          </p:nvPr>
        </p:nvGraphicFramePr>
        <p:xfrm>
          <a:off x="179512" y="1954054"/>
          <a:ext cx="3384376" cy="2489905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384376"/>
              </a:tblGrid>
              <a:tr h="497981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Ответственный организатор ОО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4979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Организатор вне аудитории</a:t>
                      </a:r>
                    </a:p>
                  </a:txBody>
                  <a:tcPr anchor="ctr"/>
                </a:tc>
              </a:tr>
              <a:tr h="4979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Технический специалист</a:t>
                      </a:r>
                    </a:p>
                  </a:txBody>
                  <a:tcPr anchor="ctr"/>
                </a:tc>
              </a:tr>
              <a:tr h="497981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Экзаменатор-собеседник</a:t>
                      </a:r>
                      <a:endParaRPr lang="ru-RU" sz="900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97981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Эксперт</a:t>
                      </a:r>
                      <a:endParaRPr lang="ru-RU" sz="900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9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87143"/>
              </p:ext>
            </p:extLst>
          </p:nvPr>
        </p:nvGraphicFramePr>
        <p:xfrm>
          <a:off x="1907704" y="1131590"/>
          <a:ext cx="5256584" cy="57606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5256584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Кадровые ресурсы в ОО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0222"/>
              </p:ext>
            </p:extLst>
          </p:nvPr>
        </p:nvGraphicFramePr>
        <p:xfrm>
          <a:off x="4644009" y="1954054"/>
          <a:ext cx="4392488" cy="2493042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4392488"/>
              </a:tblGrid>
              <a:tr h="459835"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Директор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</a:rPr>
                        <a:t> или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 заместитель директора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4760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Работник ОО</a:t>
                      </a:r>
                    </a:p>
                  </a:txBody>
                  <a:tcPr anchor="ctr"/>
                </a:tc>
              </a:tr>
              <a:tr h="4319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Учителя,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</a:rPr>
                        <a:t> владеющие навыками работы с ПК</a:t>
                      </a:r>
                      <a:endParaRPr lang="ru-RU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504315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Учитель с высшим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</a:rPr>
                        <a:t> образованием и коммуникативными навыками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59835"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Учитель русского языка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</a:rPr>
                        <a:t> и литературы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2193768"/>
              </p:ext>
            </p:extLst>
          </p:nvPr>
        </p:nvGraphicFramePr>
        <p:xfrm>
          <a:off x="3563888" y="2427734"/>
          <a:ext cx="1080120" cy="3600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080120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1-2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4050507"/>
              </p:ext>
            </p:extLst>
          </p:nvPr>
        </p:nvGraphicFramePr>
        <p:xfrm>
          <a:off x="3563888" y="2931790"/>
          <a:ext cx="1080120" cy="2971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080120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1-2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259210"/>
              </p:ext>
            </p:extLst>
          </p:nvPr>
        </p:nvGraphicFramePr>
        <p:xfrm>
          <a:off x="3563888" y="3291830"/>
          <a:ext cx="1080120" cy="5486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080120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</a:rPr>
                        <a:t>По количеству аудиторий</a:t>
                      </a:r>
                      <a:r>
                        <a:rPr lang="ru-RU" sz="10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2782145"/>
              </p:ext>
            </p:extLst>
          </p:nvPr>
        </p:nvGraphicFramePr>
        <p:xfrm>
          <a:off x="3563888" y="3867894"/>
          <a:ext cx="1080120" cy="5715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080120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solidFill>
                            <a:schemeClr val="tx1"/>
                          </a:solidFill>
                        </a:rPr>
                        <a:t>По количеству аудиторий</a:t>
                      </a:r>
                      <a:r>
                        <a:rPr lang="ru-RU" sz="105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4"/>
          <p:cNvSpPr>
            <a:spLocks noGrp="1"/>
          </p:cNvSpPr>
          <p:nvPr>
            <p:ph type="title"/>
          </p:nvPr>
        </p:nvSpPr>
        <p:spPr>
          <a:xfrm>
            <a:off x="2843808" y="51470"/>
            <a:ext cx="6192688" cy="720080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ресурсов</a:t>
            </a:r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00812100"/>
              </p:ext>
            </p:extLst>
          </p:nvPr>
        </p:nvGraphicFramePr>
        <p:xfrm>
          <a:off x="179512" y="843558"/>
          <a:ext cx="8784975" cy="186473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872208"/>
                <a:gridCol w="6912767"/>
              </a:tblGrid>
              <a:tr h="360039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Кадровые ресурсы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60039">
                <a:tc row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аудитория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2 человека (экзаменатор-собеседник, эксперт)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  <a:tr h="313446">
                <a:tc vMerge="1">
                  <a:txBody>
                    <a:bodyPr/>
                    <a:lstStyle/>
                    <a:p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ru-RU" dirty="0" smtClean="0"/>
                        <a:t>1 ноутбук</a:t>
                      </a:r>
                      <a:endParaRPr lang="ru-RU" b="1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</a:tr>
              <a:tr h="420607"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</a:t>
                      </a:r>
                      <a:r>
                        <a:rPr lang="ru-RU" baseline="0" dirty="0" smtClean="0"/>
                        <a:t> минут = 1 участник (4 участника в час)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</a:tr>
              <a:tr h="31344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Итого: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r>
                        <a:rPr lang="ru-RU" baseline="0" dirty="0" smtClean="0"/>
                        <a:t> класс из 20 человек = 5 часов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9512" y="4227934"/>
            <a:ext cx="87849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/>
          </a:p>
        </p:txBody>
      </p:sp>
      <p:graphicFrame>
        <p:nvGraphicFramePr>
          <p:cNvPr id="12" name="Содержимое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7443865"/>
              </p:ext>
            </p:extLst>
          </p:nvPr>
        </p:nvGraphicFramePr>
        <p:xfrm>
          <a:off x="179512" y="2931790"/>
          <a:ext cx="8856984" cy="18838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22889"/>
                <a:gridCol w="1067167"/>
                <a:gridCol w="1422889"/>
                <a:gridCol w="3492074"/>
                <a:gridCol w="1451965"/>
              </a:tblGrid>
              <a:tr h="360040">
                <a:tc gridSpan="5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Организация процедуры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7239">
                <a:tc row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время </a:t>
                      </a:r>
                      <a:r>
                        <a:rPr lang="ru-RU" baseline="0" dirty="0" smtClean="0"/>
                        <a:t>проведения с 9.00 ч. </a:t>
                      </a:r>
                    </a:p>
                    <a:p>
                      <a:pPr algn="ctr"/>
                      <a:r>
                        <a:rPr lang="ru-RU" baseline="0" dirty="0" smtClean="0"/>
                        <a:t>до 14.00 ч.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ru-RU" baseline="0" dirty="0" smtClean="0"/>
                        <a:t>1 класс</a:t>
                      </a:r>
                      <a:endParaRPr lang="ru-RU" b="1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аудитории</a:t>
                      </a:r>
                      <a:endParaRPr lang="ru-RU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экзаменатора - собеседника</a:t>
                      </a:r>
                      <a:endParaRPr lang="ru-RU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эксперта</a:t>
                      </a:r>
                      <a:endParaRPr lang="ru-RU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</a:tr>
              <a:tr h="337239"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класса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 аудитории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 экзаменатора - собеседника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 эксперта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</a:tr>
              <a:tr h="414888"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класса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 аудиторий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 экзаменаторов - собеседников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 экспертов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</a:tr>
              <a:tr h="33723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 часов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Примерное распределение количества аудиторий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55776" y="51470"/>
            <a:ext cx="6480720" cy="720080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897168"/>
              </p:ext>
            </p:extLst>
          </p:nvPr>
        </p:nvGraphicFramePr>
        <p:xfrm>
          <a:off x="121562" y="1694882"/>
          <a:ext cx="3960440" cy="12496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960440"/>
              </a:tblGrid>
              <a:tr h="192846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Компьютер с</a:t>
                      </a:r>
                      <a:r>
                        <a:rPr lang="ru-RU" sz="1200" b="0" baseline="0" dirty="0" smtClean="0"/>
                        <a:t> подключением к сети Интернет и установленным ПО </a:t>
                      </a:r>
                      <a:r>
                        <a:rPr kumimoji="0" lang="ru-RU" sz="1200" b="0" kern="1200" dirty="0" smtClean="0"/>
                        <a:t>«Результаты итогового собеседования»</a:t>
                      </a:r>
                      <a:endParaRPr lang="ru-RU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Принтер</a:t>
                      </a:r>
                      <a:endParaRPr lang="ru-RU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</a:tr>
              <a:tr h="1473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/>
                        <a:t>Флеш</a:t>
                      </a:r>
                      <a:r>
                        <a:rPr lang="ru-RU" sz="1400" dirty="0" smtClean="0"/>
                        <a:t>-накопитель</a:t>
                      </a:r>
                      <a:endParaRPr lang="ru-RU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643701"/>
              </p:ext>
            </p:extLst>
          </p:nvPr>
        </p:nvGraphicFramePr>
        <p:xfrm>
          <a:off x="1907704" y="879562"/>
          <a:ext cx="5256584" cy="57606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5256584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Технические ресурсы </a:t>
                      </a:r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в штабе ОО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592989"/>
              </p:ext>
            </p:extLst>
          </p:nvPr>
        </p:nvGraphicFramePr>
        <p:xfrm>
          <a:off x="4752529" y="1694882"/>
          <a:ext cx="4283967" cy="125476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283967"/>
              </a:tblGrid>
              <a:tr h="491723">
                <a:tc>
                  <a:txBody>
                    <a:bodyPr/>
                    <a:lstStyle/>
                    <a:p>
                      <a:pPr algn="just">
                        <a:buFontTx/>
                        <a:buChar char="-"/>
                      </a:pPr>
                      <a:r>
                        <a:rPr lang="ru-RU" sz="1100" dirty="0" smtClean="0"/>
                        <a:t> </a:t>
                      </a:r>
                      <a:r>
                        <a:rPr lang="ru-RU" sz="1100" b="0" dirty="0" smtClean="0"/>
                        <a:t>получение материалов для проведения</a:t>
                      </a:r>
                      <a:r>
                        <a:rPr lang="ru-RU" sz="1100" b="0" baseline="0" dirty="0" smtClean="0"/>
                        <a:t> </a:t>
                      </a:r>
                      <a:r>
                        <a:rPr lang="ru-RU" sz="1100" b="0" dirty="0" smtClean="0"/>
                        <a:t>ИС с федерального ресурса, 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100" b="0" dirty="0" smtClean="0"/>
                        <a:t> внесение результатов ИС, </a:t>
                      </a: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  <a:tr h="273179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-распечатка</a:t>
                      </a:r>
                      <a:r>
                        <a:rPr lang="ru-RU" sz="1100" baseline="0" dirty="0" smtClean="0"/>
                        <a:t> материалов для проведения ИС и форм</a:t>
                      </a:r>
                      <a:endParaRPr lang="ru-RU" sz="11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  <a:tr h="387226">
                <a:tc>
                  <a:txBody>
                    <a:bodyPr/>
                    <a:lstStyle/>
                    <a:p>
                      <a:pPr algn="just">
                        <a:buFontTx/>
                        <a:buChar char="-"/>
                      </a:pPr>
                      <a:r>
                        <a:rPr lang="ru-RU" sz="1100" baseline="0" dirty="0" smtClean="0"/>
                        <a:t> с</a:t>
                      </a:r>
                      <a:r>
                        <a:rPr lang="ru-RU" sz="1100" dirty="0" smtClean="0"/>
                        <a:t>бор ответов участников ИС, передача данных в РЦОИ</a:t>
                      </a:r>
                      <a:endParaRPr lang="ru-RU" sz="11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sp>
        <p:nvSpPr>
          <p:cNvPr id="14" name="Стрелка вправо 13"/>
          <p:cNvSpPr/>
          <p:nvPr/>
        </p:nvSpPr>
        <p:spPr>
          <a:xfrm>
            <a:off x="4139952" y="1995686"/>
            <a:ext cx="576064" cy="648072"/>
          </a:xfrm>
          <a:prstGeom prst="rightArrow">
            <a:avLst>
              <a:gd name="adj1" fmla="val 50000"/>
              <a:gd name="adj2" fmla="val 44048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665916"/>
              </p:ext>
            </p:extLst>
          </p:nvPr>
        </p:nvGraphicFramePr>
        <p:xfrm>
          <a:off x="58732" y="3983846"/>
          <a:ext cx="3960440" cy="63940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960440"/>
              </a:tblGrid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Ноутбук</a:t>
                      </a:r>
                      <a:endParaRPr lang="ru-RU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</a:tr>
              <a:tr h="33460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 smtClean="0"/>
                        <a:t>Флеш</a:t>
                      </a:r>
                      <a:r>
                        <a:rPr lang="ru-RU" sz="1400" dirty="0" smtClean="0"/>
                        <a:t>-накопитель</a:t>
                      </a:r>
                      <a:endParaRPr lang="ru-RU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7716"/>
              </p:ext>
            </p:extLst>
          </p:nvPr>
        </p:nvGraphicFramePr>
        <p:xfrm>
          <a:off x="1907704" y="3147814"/>
          <a:ext cx="5256584" cy="57912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5256584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Технические ресурсы 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в аудитории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911316"/>
              </p:ext>
            </p:extLst>
          </p:nvPr>
        </p:nvGraphicFramePr>
        <p:xfrm>
          <a:off x="4739252" y="3920222"/>
          <a:ext cx="4283967" cy="9144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283967"/>
              </a:tblGrid>
              <a:tr h="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- запись беседы</a:t>
                      </a:r>
                      <a:r>
                        <a:rPr lang="ru-RU" sz="1200" baseline="0" dirty="0" smtClean="0"/>
                        <a:t> участника с экзаменатором-собеседником</a:t>
                      </a:r>
                      <a:endParaRPr lang="ru-RU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</a:tr>
              <a:tr h="194422">
                <a:tc>
                  <a:txBody>
                    <a:bodyPr/>
                    <a:lstStyle/>
                    <a:p>
                      <a:pPr algn="just">
                        <a:buFontTx/>
                        <a:buChar char="-"/>
                      </a:pPr>
                      <a:r>
                        <a:rPr lang="ru-RU" sz="1200" baseline="0" dirty="0" smtClean="0"/>
                        <a:t> с</a:t>
                      </a:r>
                      <a:r>
                        <a:rPr lang="ru-RU" sz="1200" dirty="0" smtClean="0"/>
                        <a:t>бор ответов участников ИС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200" dirty="0" smtClean="0"/>
                        <a:t> передача данных в штаб</a:t>
                      </a:r>
                      <a:endParaRPr lang="ru-RU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sp>
        <p:nvSpPr>
          <p:cNvPr id="15" name="Стрелка вправо 14"/>
          <p:cNvSpPr/>
          <p:nvPr/>
        </p:nvSpPr>
        <p:spPr>
          <a:xfrm>
            <a:off x="4118006" y="4011910"/>
            <a:ext cx="576064" cy="648072"/>
          </a:xfrm>
          <a:prstGeom prst="rightArrow">
            <a:avLst>
              <a:gd name="adj1" fmla="val 50000"/>
              <a:gd name="adj2" fmla="val 44048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67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55776" y="51470"/>
            <a:ext cx="6480720" cy="720080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098973"/>
              </p:ext>
            </p:extLst>
          </p:nvPr>
        </p:nvGraphicFramePr>
        <p:xfrm>
          <a:off x="1691680" y="771550"/>
          <a:ext cx="5256584" cy="8229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5256584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Документарное сопровождение ИС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396080384"/>
              </p:ext>
            </p:extLst>
          </p:nvPr>
        </p:nvGraphicFramePr>
        <p:xfrm>
          <a:off x="251520" y="1563638"/>
          <a:ext cx="8892480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843808" y="-92546"/>
            <a:ext cx="6192688" cy="720080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Завершение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273824"/>
              </p:ext>
            </p:extLst>
          </p:nvPr>
        </p:nvGraphicFramePr>
        <p:xfrm>
          <a:off x="323528" y="483519"/>
          <a:ext cx="8640960" cy="232561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736304"/>
                <a:gridCol w="5904656"/>
              </a:tblGrid>
              <a:tr h="284364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Завершение ИС в аудитории</a:t>
                      </a:r>
                      <a:endParaRPr lang="ru-RU" sz="160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428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Эксперт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паковывает</a:t>
                      </a:r>
                      <a:r>
                        <a:rPr lang="ru-RU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протоколы 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оценивания ответов участников ИС в доставочный конверт</a:t>
                      </a:r>
                      <a:r>
                        <a:rPr lang="ru-RU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передает его экзаменатору-собеседнику  </a:t>
                      </a:r>
                      <a:endParaRPr lang="ru-RU" sz="11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  <a:tr h="551913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Экзаменатор-собеседник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обирает</a:t>
                      </a:r>
                      <a:r>
                        <a:rPr lang="ru-RU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все материалы, использовавшиеся для проведения ИС, а также конверт с протоколами  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оценивания ответов участников ИС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передает ответственному организатору ОО в штабе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  <a:tr h="853093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Технический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специалист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с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охраняет</a:t>
                      </a:r>
                      <a:r>
                        <a:rPr lang="ru-RU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sz="11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флеш</a:t>
                      </a:r>
                      <a:r>
                        <a:rPr lang="ru-RU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накопитель  аудиозапись  ИС и передает   её ответственному организатору ОО;</a:t>
                      </a:r>
                    </a:p>
                    <a:p>
                      <a:pPr algn="just"/>
                      <a:r>
                        <a:rPr lang="ru-RU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переносит результаты ИС из протоколов экспертов 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оценивания ответов участников ИС в специализированную форму</a:t>
                      </a:r>
                      <a:r>
                        <a:rPr lang="ru-RU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внесения информации из протоколов оценивания ИС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245791"/>
              </p:ext>
            </p:extLst>
          </p:nvPr>
        </p:nvGraphicFramePr>
        <p:xfrm>
          <a:off x="323528" y="3003798"/>
          <a:ext cx="8568952" cy="18821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686875"/>
                <a:gridCol w="5882077"/>
              </a:tblGrid>
              <a:tr h="299587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Завершение ИС в штабе</a:t>
                      </a:r>
                      <a:endParaRPr lang="ru-RU" sz="160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06856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Ответственный организатор ОО передает в РЦОИ</a:t>
                      </a:r>
                      <a:endParaRPr lang="ru-RU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электронном носителе: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специализированную форму для внесения информации из протоколов оценивания ИС;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</a:t>
                      </a:r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удиозаписи ответов</a:t>
                      </a:r>
                      <a:r>
                        <a:rPr lang="ru-RU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участников ИС;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журналы проведения опытной эксплуатации.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sz="105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бумажных носителях:</a:t>
                      </a:r>
                    </a:p>
                    <a:p>
                      <a:pPr lvl="0"/>
                      <a:r>
                        <a:rPr lang="ru-RU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в</a:t>
                      </a:r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едомости учёта проведения ИС в аудиториях;</a:t>
                      </a:r>
                    </a:p>
                    <a:p>
                      <a:pPr lvl="0">
                        <a:buFontTx/>
                        <a:buChar char="-"/>
                      </a:pPr>
                      <a:r>
                        <a:rPr lang="ru-RU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</a:t>
                      </a:r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ротоколы экспертов для оценивания ответов участников ИС;</a:t>
                      </a:r>
                    </a:p>
                    <a:p>
                      <a:pPr lvl="0">
                        <a:buFontTx/>
                        <a:buChar char="-"/>
                      </a:pPr>
                      <a:r>
                        <a:rPr lang="ru-RU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журналы проведения опытной эксплуатации.</a:t>
                      </a:r>
                      <a:endParaRPr lang="ru-RU" sz="105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843808" y="-92546"/>
            <a:ext cx="6192688" cy="720080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для потоковой аудио записи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636232"/>
            <a:ext cx="4320480" cy="4055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72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1520" y="51470"/>
            <a:ext cx="8784976" cy="720080"/>
          </a:xfrm>
        </p:spPr>
        <p:txBody>
          <a:bodyPr>
            <a:noAutofit/>
          </a:bodyPr>
          <a:lstStyle/>
          <a:p>
            <a:pPr algn="r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функционала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модуля</a:t>
            </a:r>
          </a:p>
        </p:txBody>
      </p:sp>
      <p:pic>
        <p:nvPicPr>
          <p:cNvPr id="9" name="Рисунок 8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438786"/>
            <a:ext cx="8352928" cy="350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251520" y="843558"/>
            <a:ext cx="93610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342900">
              <a:defRPr/>
            </a:pPr>
            <a:r>
              <a:rPr lang="ru-RU" sz="1400" b="1" dirty="0"/>
              <a:t>1.На уровне ОО обеспечивается установка ПО «Результаты итогового собеседования».</a:t>
            </a:r>
          </a:p>
          <a:p>
            <a:pPr lvl="0" defTabSz="342900">
              <a:defRPr/>
            </a:pPr>
            <a:r>
              <a:rPr lang="ru-RU" sz="1400" b="1" dirty="0"/>
              <a:t>2.В ПО «Результаты итогового собеседования» загружается XML файл со списком участников: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390857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1520" y="51470"/>
            <a:ext cx="8784976" cy="720080"/>
          </a:xfrm>
        </p:spPr>
        <p:txBody>
          <a:bodyPr>
            <a:noAutofit/>
          </a:bodyPr>
          <a:lstStyle/>
          <a:p>
            <a:pPr algn="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Внесение сведений о результатах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843558"/>
            <a:ext cx="9361040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Технический </a:t>
            </a:r>
            <a:r>
              <a:rPr lang="ru-RU" b="1" dirty="0">
                <a:solidFill>
                  <a:srgbClr val="002060"/>
                </a:solidFill>
              </a:rPr>
              <a:t>специалист: </a:t>
            </a:r>
            <a:endParaRPr lang="ru-RU" b="1" dirty="0" smtClean="0">
              <a:solidFill>
                <a:srgbClr val="002060"/>
              </a:solidFill>
            </a:endParaRPr>
          </a:p>
          <a:p>
            <a:endParaRPr lang="ru-RU" sz="1600" dirty="0"/>
          </a:p>
          <a:p>
            <a:r>
              <a:rPr lang="ru-RU" sz="1600" dirty="0"/>
              <a:t>1.используя ведомость учета проведения итогового собеседования в аудитории и протоколы экспертов для оценивания ответов участников итогового собеседования, переносит в форму: </a:t>
            </a:r>
          </a:p>
          <a:p>
            <a:r>
              <a:rPr lang="ru-RU" sz="1600" dirty="0" smtClean="0"/>
              <a:t>	―</a:t>
            </a:r>
            <a:r>
              <a:rPr lang="ru-RU" sz="1600" dirty="0"/>
              <a:t>код ОО </a:t>
            </a:r>
          </a:p>
          <a:p>
            <a:r>
              <a:rPr lang="ru-RU" sz="1600" dirty="0" smtClean="0"/>
              <a:t>	―</a:t>
            </a:r>
            <a:r>
              <a:rPr lang="ru-RU" sz="1600" dirty="0"/>
              <a:t>код МСУ </a:t>
            </a:r>
          </a:p>
          <a:p>
            <a:r>
              <a:rPr lang="ru-RU" sz="1600" dirty="0" smtClean="0"/>
              <a:t>	―</a:t>
            </a:r>
            <a:r>
              <a:rPr lang="ru-RU" sz="1600" dirty="0"/>
              <a:t>номер кабинета </a:t>
            </a:r>
          </a:p>
          <a:p>
            <a:r>
              <a:rPr lang="ru-RU" sz="1600" dirty="0" smtClean="0"/>
              <a:t>	―</a:t>
            </a:r>
            <a:r>
              <a:rPr lang="ru-RU" sz="1600" dirty="0"/>
              <a:t>ФИО эксперта </a:t>
            </a:r>
          </a:p>
          <a:p>
            <a:r>
              <a:rPr lang="ru-RU" sz="1600" dirty="0" smtClean="0"/>
              <a:t>	―</a:t>
            </a:r>
            <a:r>
              <a:rPr lang="ru-RU" sz="1600" dirty="0"/>
              <a:t>номер варианта </a:t>
            </a:r>
          </a:p>
          <a:p>
            <a:r>
              <a:rPr lang="ru-RU" sz="1600" dirty="0" smtClean="0"/>
              <a:t>	―</a:t>
            </a:r>
            <a:r>
              <a:rPr lang="ru-RU" sz="1600" dirty="0"/>
              <a:t>баллы согласно критериям оценивания </a:t>
            </a:r>
          </a:p>
          <a:p>
            <a:r>
              <a:rPr lang="ru-RU" sz="1600" dirty="0" smtClean="0"/>
              <a:t>	―</a:t>
            </a:r>
            <a:r>
              <a:rPr lang="ru-RU" sz="1600" dirty="0"/>
              <a:t>общий балл </a:t>
            </a:r>
          </a:p>
          <a:p>
            <a:r>
              <a:rPr lang="ru-RU" sz="1600" dirty="0" smtClean="0"/>
              <a:t>	―</a:t>
            </a:r>
            <a:r>
              <a:rPr lang="ru-RU" sz="1600" dirty="0"/>
              <a:t>метку зачет/незачет; </a:t>
            </a:r>
          </a:p>
          <a:p>
            <a:r>
              <a:rPr lang="ru-RU" sz="1600" dirty="0"/>
              <a:t>2.сохраняет итоги в специальном XML формате. </a:t>
            </a:r>
          </a:p>
        </p:txBody>
      </p:sp>
    </p:spTree>
    <p:extLst>
      <p:ext uri="{BB962C8B-B14F-4D97-AF65-F5344CB8AC3E}">
        <p14:creationId xmlns:p14="http://schemas.microsoft.com/office/powerpoint/2010/main" val="197982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843808" y="51470"/>
            <a:ext cx="6192688" cy="720080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контакты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36159"/>
              </p:ext>
            </p:extLst>
          </p:nvPr>
        </p:nvGraphicFramePr>
        <p:xfrm>
          <a:off x="251520" y="1707654"/>
          <a:ext cx="8640960" cy="221650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640960"/>
              </a:tblGrid>
              <a:tr h="536114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rgbClr val="FFFF00"/>
                          </a:solidFill>
                        </a:rPr>
                        <a:t>Горячая линия РЦОИ</a:t>
                      </a:r>
                      <a:endParaRPr lang="ru-RU" sz="3600" dirty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</a:tr>
              <a:tr h="5401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Телефоны: 51-56-33,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ru-RU" sz="2800" dirty="0" smtClean="0"/>
                        <a:t>51-56-34</a:t>
                      </a:r>
                      <a:endParaRPr lang="ru-RU" sz="2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</a:tr>
              <a:tr h="43399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www.rcoi05.ru</a:t>
                      </a:r>
                      <a:endParaRPr lang="ru-RU" sz="28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</a:tr>
              <a:tr h="43399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E-mail</a:t>
                      </a:r>
                      <a:r>
                        <a:rPr lang="ru-RU" sz="2800" dirty="0" smtClean="0"/>
                        <a:t>:</a:t>
                      </a:r>
                      <a:r>
                        <a:rPr lang="ru-RU" sz="2800" baseline="0" dirty="0" smtClean="0"/>
                        <a:t> </a:t>
                      </a:r>
                      <a:r>
                        <a:rPr lang="en-US" sz="2800" baseline="0" dirty="0" smtClean="0"/>
                        <a:t>rcoi05@mail.ru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885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55776" y="51470"/>
            <a:ext cx="6588224" cy="720080"/>
          </a:xfrm>
        </p:spPr>
        <p:txBody>
          <a:bodyPr>
            <a:noAutofit/>
          </a:bodyPr>
          <a:lstStyle/>
          <a:p>
            <a:pPr algn="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Нормативная база</a:t>
            </a:r>
          </a:p>
        </p:txBody>
      </p:sp>
      <p:sp>
        <p:nvSpPr>
          <p:cNvPr id="16" name="Содержимое 5"/>
          <p:cNvSpPr txBox="1">
            <a:spLocks/>
          </p:cNvSpPr>
          <p:nvPr/>
        </p:nvSpPr>
        <p:spPr>
          <a:xfrm>
            <a:off x="1475656" y="2715766"/>
            <a:ext cx="1008112" cy="288032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043686"/>
              </p:ext>
            </p:extLst>
          </p:nvPr>
        </p:nvGraphicFramePr>
        <p:xfrm>
          <a:off x="683568" y="1817359"/>
          <a:ext cx="7560840" cy="118872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7560840"/>
              </a:tblGrid>
              <a:tr h="29375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Приказ Министерства Образования и науки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</a:rPr>
                        <a:t> РФ </a:t>
                      </a:r>
                    </a:p>
                    <a:p>
                      <a:pPr marL="0" marR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</a:rPr>
                        <a:t>от 11 декабря 2017 г. №1205 «О внесении изменений в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Приказ Министерства Образования и науки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</a:rPr>
                        <a:t> РФ от 20 октября 2017 г. №1025 «О проведении мониторинга качества образования»</a:t>
                      </a:r>
                      <a:endParaRPr lang="ru-RU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109936"/>
              </p:ext>
            </p:extLst>
          </p:nvPr>
        </p:nvGraphicFramePr>
        <p:xfrm>
          <a:off x="755576" y="3651870"/>
          <a:ext cx="7488832" cy="8229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7488832"/>
              </a:tblGrid>
              <a:tr h="648072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Проведение мониторинга качества подготовки обучающихся 9 классов по русскому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 языку в форме итогового собеседования 13 и 16 апреля 2018 года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630688"/>
              </p:ext>
            </p:extLst>
          </p:nvPr>
        </p:nvGraphicFramePr>
        <p:xfrm>
          <a:off x="755576" y="4587974"/>
          <a:ext cx="7488832" cy="2971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7488832"/>
              </a:tblGrid>
              <a:tr h="12001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Участвуют образовательные организации по желанию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09072"/>
              </p:ext>
            </p:extLst>
          </p:nvPr>
        </p:nvGraphicFramePr>
        <p:xfrm>
          <a:off x="683568" y="857865"/>
          <a:ext cx="7560840" cy="9144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7560840"/>
              </a:tblGrid>
              <a:tr h="36576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Приказ Министерства Образования и науки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</a:rPr>
                        <a:t> РФ </a:t>
                      </a:r>
                    </a:p>
                    <a:p>
                      <a:pPr algn="ctr"/>
                      <a:r>
                        <a:rPr lang="ru-RU" sz="1800" baseline="0" dirty="0" smtClean="0">
                          <a:solidFill>
                            <a:schemeClr val="tx1"/>
                          </a:solidFill>
                        </a:rPr>
                        <a:t>от 20 октября 2017 г. №1025 «О проведении мониторинга качества образования»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sp>
        <p:nvSpPr>
          <p:cNvPr id="2" name="Стрелка вниз 1"/>
          <p:cNvSpPr/>
          <p:nvPr/>
        </p:nvSpPr>
        <p:spPr>
          <a:xfrm>
            <a:off x="3275856" y="3022552"/>
            <a:ext cx="2016224" cy="629318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55776" y="51470"/>
            <a:ext cx="6588224" cy="720080"/>
          </a:xfrm>
        </p:spPr>
        <p:txBody>
          <a:bodyPr>
            <a:noAutofit/>
          </a:bodyPr>
          <a:lstStyle/>
          <a:p>
            <a:pPr algn="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идеи</a:t>
            </a:r>
          </a:p>
        </p:txBody>
      </p:sp>
      <p:sp>
        <p:nvSpPr>
          <p:cNvPr id="16" name="Содержимое 5"/>
          <p:cNvSpPr txBox="1">
            <a:spLocks/>
          </p:cNvSpPr>
          <p:nvPr/>
        </p:nvSpPr>
        <p:spPr>
          <a:xfrm>
            <a:off x="1475656" y="2715766"/>
            <a:ext cx="1008112" cy="288032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878014"/>
              </p:ext>
            </p:extLst>
          </p:nvPr>
        </p:nvGraphicFramePr>
        <p:xfrm>
          <a:off x="683568" y="1563638"/>
          <a:ext cx="7056784" cy="1872208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7056784"/>
              </a:tblGrid>
              <a:tr h="29375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2. Определение ответственных на школьном уровне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  <a:tr h="120013">
                <a:tc>
                  <a:txBody>
                    <a:bodyPr/>
                    <a:lstStyle/>
                    <a:p>
                      <a:r>
                        <a:rPr kumimoji="0" lang="ru-RU" sz="140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cs typeface="Arial" pitchFamily="34" charset="0"/>
                        </a:rPr>
                        <a:t>ответственный организатор ОО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20013">
                <a:tc>
                  <a:txBody>
                    <a:bodyPr/>
                    <a:lstStyle/>
                    <a:p>
                      <a:r>
                        <a:rPr kumimoji="0" lang="ru-RU" sz="140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cs typeface="Arial" pitchFamily="34" charset="0"/>
                        </a:rPr>
                        <a:t>технический</a:t>
                      </a:r>
                      <a:r>
                        <a:rPr kumimoji="0" lang="ru-RU" sz="140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cs typeface="Arial" pitchFamily="34" charset="0"/>
                        </a:rPr>
                        <a:t> специалист ОО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20013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эксперт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20013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экзаменатор-собеседник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5828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организатор вне аудитории 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797044"/>
              </p:ext>
            </p:extLst>
          </p:nvPr>
        </p:nvGraphicFramePr>
        <p:xfrm>
          <a:off x="683568" y="3515906"/>
          <a:ext cx="7056784" cy="2971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7056784"/>
              </a:tblGrid>
              <a:tr h="293752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3.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ИС будет проходить в период учебного процесса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688810"/>
              </p:ext>
            </p:extLst>
          </p:nvPr>
        </p:nvGraphicFramePr>
        <p:xfrm>
          <a:off x="683568" y="3939902"/>
          <a:ext cx="7056784" cy="2971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7056784"/>
              </a:tblGrid>
              <a:tr h="120013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4.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ИС будет проводиться в своей школе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46988"/>
              </p:ext>
            </p:extLst>
          </p:nvPr>
        </p:nvGraphicFramePr>
        <p:xfrm>
          <a:off x="683568" y="4355083"/>
          <a:ext cx="7056784" cy="2971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7056784"/>
              </a:tblGrid>
              <a:tr h="120013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5.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ИС будет проводиться учителями школы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655892"/>
              </p:ext>
            </p:extLst>
          </p:nvPr>
        </p:nvGraphicFramePr>
        <p:xfrm>
          <a:off x="683568" y="4774697"/>
          <a:ext cx="7056784" cy="2971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7056784"/>
              </a:tblGrid>
              <a:tr h="120013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6.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Процедура </a:t>
                      </a:r>
                      <a:r>
                        <a:rPr lang="ru-RU" baseline="0" dirty="0" err="1" smtClean="0">
                          <a:solidFill>
                            <a:schemeClr val="tx1"/>
                          </a:solidFill>
                        </a:rPr>
                        <a:t>апеляции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не предусмотрена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840079"/>
              </p:ext>
            </p:extLst>
          </p:nvPr>
        </p:nvGraphicFramePr>
        <p:xfrm>
          <a:off x="683568" y="857865"/>
          <a:ext cx="7056784" cy="670561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7056784"/>
              </a:tblGrid>
              <a:tr h="36576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1. Определение ответственных на муниципальном уровне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  <a:tr h="282311">
                <a:tc>
                  <a:txBody>
                    <a:bodyPr/>
                    <a:lstStyle/>
                    <a:p>
                      <a:r>
                        <a:rPr kumimoji="0" lang="ru-RU" sz="140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cs typeface="Arial" pitchFamily="34" charset="0"/>
                        </a:rPr>
                        <a:t>ответственный за проведение ИС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509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75656" y="51470"/>
            <a:ext cx="7668344" cy="720080"/>
          </a:xfrm>
        </p:spPr>
        <p:txBody>
          <a:bodyPr>
            <a:noAutofit/>
          </a:bodyPr>
          <a:lstStyle/>
          <a:p>
            <a:pPr algn="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Экзаменатор-собеседник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одержимое 5"/>
          <p:cNvSpPr txBox="1">
            <a:spLocks/>
          </p:cNvSpPr>
          <p:nvPr/>
        </p:nvSpPr>
        <p:spPr>
          <a:xfrm>
            <a:off x="1475656" y="2715766"/>
            <a:ext cx="1008112" cy="288032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831419"/>
            <a:ext cx="7342212" cy="4056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16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75656" y="51470"/>
            <a:ext cx="7668344" cy="720080"/>
          </a:xfrm>
        </p:spPr>
        <p:txBody>
          <a:bodyPr>
            <a:noAutofit/>
          </a:bodyPr>
          <a:lstStyle/>
          <a:p>
            <a:pPr algn="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 (эксперт - экзаменатор)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одержимое 5"/>
          <p:cNvSpPr txBox="1">
            <a:spLocks/>
          </p:cNvSpPr>
          <p:nvPr/>
        </p:nvSpPr>
        <p:spPr>
          <a:xfrm>
            <a:off x="1475656" y="2715766"/>
            <a:ext cx="1008112" cy="288032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771550"/>
            <a:ext cx="7223271" cy="4207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02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1470"/>
            <a:ext cx="7092280" cy="720080"/>
          </a:xfrm>
        </p:spPr>
        <p:txBody>
          <a:bodyPr>
            <a:noAutofit/>
          </a:bodyPr>
          <a:lstStyle/>
          <a:p>
            <a:pPr algn="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проведения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772375"/>
              </p:ext>
            </p:extLst>
          </p:nvPr>
        </p:nvGraphicFramePr>
        <p:xfrm>
          <a:off x="251520" y="915566"/>
          <a:ext cx="7704856" cy="432048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7704856"/>
              </a:tblGrid>
              <a:tr h="432048"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Приглашение участников в аудиторию проведения ИС</a:t>
                      </a: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783001"/>
              </p:ext>
            </p:extLst>
          </p:nvPr>
        </p:nvGraphicFramePr>
        <p:xfrm>
          <a:off x="251520" y="1419622"/>
          <a:ext cx="7704856" cy="22250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7704856"/>
              </a:tblGrid>
              <a:tr h="1759456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2. Ведение поточной аудиозаписи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i="1" dirty="0" smtClean="0">
                          <a:solidFill>
                            <a:srgbClr val="FFFF00"/>
                          </a:solidFill>
                        </a:rPr>
                        <a:t>(Необходимо проверять качество аудиозаписи)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. Выбор участником темы для беседы.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4. Проведение собеседования экзаменатором - собеседником.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5. Оценивание ответа участника экспертом.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6. Оформление протокола эксперта.</a:t>
                      </a: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183985"/>
              </p:ext>
            </p:extLst>
          </p:nvPr>
        </p:nvGraphicFramePr>
        <p:xfrm>
          <a:off x="8316416" y="1707654"/>
          <a:ext cx="504056" cy="129614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504056"/>
              </a:tblGrid>
              <a:tr h="1296144"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15 минут</a:t>
                      </a:r>
                    </a:p>
                  </a:txBody>
                  <a:tcPr vert="vert270"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95595"/>
              </p:ext>
            </p:extLst>
          </p:nvPr>
        </p:nvGraphicFramePr>
        <p:xfrm>
          <a:off x="245460" y="4011910"/>
          <a:ext cx="7710916" cy="7010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7710916"/>
              </a:tblGrid>
              <a:tr h="360040">
                <a:tc>
                  <a:txBody>
                    <a:bodyPr/>
                    <a:lstStyle/>
                    <a:p>
                      <a:pPr marL="342900" indent="-342900" algn="l">
                        <a:buNone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8.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Выдача результатов ИС – в течение суток со дня проведения</a:t>
                      </a:r>
                      <a:endParaRPr lang="ru-RU" sz="20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51520" y="3651870"/>
            <a:ext cx="7704856" cy="400110"/>
          </a:xfrm>
          <a:prstGeom prst="rect">
            <a:avLst/>
          </a:prstGeom>
          <a:solidFill>
            <a:srgbClr val="3B65A3"/>
          </a:solidFill>
        </p:spPr>
        <p:txBody>
          <a:bodyPr wrap="square">
            <a:spAutoFit/>
          </a:bodyPr>
          <a:lstStyle/>
          <a:p>
            <a:pPr marL="342900" indent="-342900"/>
            <a:r>
              <a:rPr lang="ru-RU" sz="2000" b="1" dirty="0"/>
              <a:t>7</a:t>
            </a:r>
            <a:r>
              <a:rPr lang="ru-RU" sz="2000" b="1" dirty="0" smtClean="0"/>
              <a:t>. Сопровождение участников на урок или выход из ОО 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1470"/>
            <a:ext cx="7092280" cy="720080"/>
          </a:xfrm>
        </p:spPr>
        <p:txBody>
          <a:bodyPr>
            <a:noAutofit/>
          </a:bodyPr>
          <a:lstStyle/>
          <a:p>
            <a:pPr algn="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проведения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304708"/>
              </p:ext>
            </p:extLst>
          </p:nvPr>
        </p:nvGraphicFramePr>
        <p:xfrm>
          <a:off x="251520" y="987574"/>
          <a:ext cx="7704856" cy="19202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7704856"/>
              </a:tblGrid>
              <a:tr h="1759456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2. Ведение поточной аудиозаписи.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3. Выбор участником темы для беседы.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4. Проведение собеседования экзаменатором - собеседником.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5. Оценивание ответа участника экспертом.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6. Оформление протокола эксперта.</a:t>
                      </a: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082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55776" y="51470"/>
            <a:ext cx="6480720" cy="720080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Доставка материалов ИС</a:t>
            </a: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651311"/>
              </p:ext>
            </p:extLst>
          </p:nvPr>
        </p:nvGraphicFramePr>
        <p:xfrm>
          <a:off x="971600" y="891635"/>
          <a:ext cx="6984776" cy="8229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6984776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Схемы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доставки материалов для проведения ИС</a:t>
                      </a:r>
                      <a:endParaRPr lang="ru-RU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17936"/>
              </p:ext>
            </p:extLst>
          </p:nvPr>
        </p:nvGraphicFramePr>
        <p:xfrm>
          <a:off x="2150020" y="2283718"/>
          <a:ext cx="4464496" cy="13106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4464496"/>
              </a:tblGrid>
              <a:tr h="12001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Федеральный Портал, используемый для получения тем итогового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с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очинения (изложения)</a:t>
                      </a:r>
                      <a:r>
                        <a:rPr kumimoji="0"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r>
                        <a:rPr kumimoji="0"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</a:t>
                      </a:r>
                      <a:r>
                        <a:rPr kumimoji="0"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kumimoji="0" lang="en-US" sz="2400" b="1" kern="1200" dirty="0" smtClean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topic</a:t>
                      </a:r>
                      <a:r>
                        <a:rPr kumimoji="0" lang="ru-RU" sz="2400" b="1" kern="1200" dirty="0" smtClean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-9.</a:t>
                      </a:r>
                      <a:r>
                        <a:rPr kumimoji="0" lang="en-US" sz="2400" b="1" kern="1200" dirty="0" err="1" smtClean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rustest</a:t>
                      </a:r>
                      <a:r>
                        <a:rPr kumimoji="0" lang="ru-RU" sz="2400" b="1" kern="1200" dirty="0" smtClean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kumimoji="0" lang="en-US" sz="2400" b="1" kern="1200" dirty="0" err="1" smtClean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ru</a:t>
                      </a:r>
                      <a:endParaRPr lang="ru-RU" sz="1600" dirty="0" smtClean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569948"/>
              </p:ext>
            </p:extLst>
          </p:nvPr>
        </p:nvGraphicFramePr>
        <p:xfrm>
          <a:off x="2411760" y="4155926"/>
          <a:ext cx="3960440" cy="3962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960440"/>
              </a:tblGrid>
              <a:tr h="36577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За 60 минут до начала ИС</a:t>
                      </a:r>
                    </a:p>
                  </a:txBody>
                  <a:tcPr>
                    <a:solidFill>
                      <a:srgbClr val="3B65A3"/>
                    </a:solidFill>
                  </a:tcPr>
                </a:tc>
              </a:tr>
            </a:tbl>
          </a:graphicData>
        </a:graphic>
      </p:graphicFrame>
      <p:sp>
        <p:nvSpPr>
          <p:cNvPr id="19" name="Штриховая стрелка вправо 18"/>
          <p:cNvSpPr/>
          <p:nvPr/>
        </p:nvSpPr>
        <p:spPr>
          <a:xfrm rot="5400000">
            <a:off x="4094236" y="1753370"/>
            <a:ext cx="576064" cy="484632"/>
          </a:xfrm>
          <a:prstGeom prst="striped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>
            <a:off x="4139952" y="3579862"/>
            <a:ext cx="484632" cy="576064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55776" y="51470"/>
            <a:ext cx="6480720" cy="720080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Скачивание тем с портала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771550"/>
            <a:ext cx="7992888" cy="37010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05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44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topic-9.rustest.ru</a:t>
            </a:r>
            <a:r>
              <a:rPr lang="en-US" sz="4400" b="1" dirty="0">
                <a:latin typeface="Century Gothic" panose="020B0502020202020204" pitchFamily="34" charset="0"/>
              </a:rPr>
              <a:t> </a:t>
            </a:r>
            <a:endParaRPr lang="en-US" sz="4400" dirty="0">
              <a:latin typeface="Century Gothic" panose="020B0502020202020204" pitchFamily="34" charset="0"/>
            </a:endParaRPr>
          </a:p>
          <a:p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1.	Переход </a:t>
            </a:r>
            <a:r>
              <a:rPr lang="ru-RU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пользователя на уровне ОО на портал </a:t>
            </a:r>
            <a:endParaRPr lang="ru-RU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</a:rPr>
              <a:t>2</a:t>
            </a:r>
            <a: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	Выбор </a:t>
            </a:r>
            <a:r>
              <a:rPr lang="ru-RU" b="1" dirty="0">
                <a:solidFill>
                  <a:srgbClr val="002060"/>
                </a:solidFill>
                <a:latin typeface="Century Gothic" panose="020B0502020202020204" pitchFamily="34" charset="0"/>
              </a:rPr>
              <a:t>федерального округа</a:t>
            </a: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</a:rPr>
              <a:t>, для которого необходимо скачать файлы с темами </a:t>
            </a:r>
          </a:p>
          <a:p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</a:rPr>
              <a:t>3</a:t>
            </a:r>
            <a: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	Выбор </a:t>
            </a:r>
            <a:r>
              <a:rPr lang="ru-RU" b="1" dirty="0">
                <a:solidFill>
                  <a:srgbClr val="002060"/>
                </a:solidFill>
                <a:latin typeface="Century Gothic" panose="020B0502020202020204" pitchFamily="34" charset="0"/>
              </a:rPr>
              <a:t>субъекта Российской Федерации</a:t>
            </a: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</a:rPr>
              <a:t>, для которого необходимо скачать файлы с темами </a:t>
            </a:r>
          </a:p>
          <a:p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</a:rPr>
              <a:t>4</a:t>
            </a:r>
            <a: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	Скачивание </a:t>
            </a:r>
            <a:r>
              <a:rPr lang="ru-RU" b="1" dirty="0">
                <a:solidFill>
                  <a:srgbClr val="002060"/>
                </a:solidFill>
                <a:latin typeface="Century Gothic" panose="020B0502020202020204" pitchFamily="34" charset="0"/>
              </a:rPr>
              <a:t>файлов с темами </a:t>
            </a: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</a:rPr>
              <a:t>с портала </a:t>
            </a:r>
          </a:p>
          <a:p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</a:rPr>
              <a:t>5</a:t>
            </a:r>
            <a: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	Скаченные </a:t>
            </a: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</a:rPr>
              <a:t>файлы с темами в формате *</a:t>
            </a:r>
            <a:r>
              <a:rPr lang="ru-RU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pdf</a:t>
            </a: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</a:rPr>
              <a:t> сохраняются, распечатываются на том же компьютере или переносятся на съёмном носителе на другой компьютер с подключённым принтером. </a:t>
            </a:r>
          </a:p>
        </p:txBody>
      </p:sp>
    </p:spTree>
    <p:extLst>
      <p:ext uri="{BB962C8B-B14F-4D97-AF65-F5344CB8AC3E}">
        <p14:creationId xmlns:p14="http://schemas.microsoft.com/office/powerpoint/2010/main" val="420567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848</Words>
  <Application>Microsoft Office PowerPoint</Application>
  <PresentationFormat>Экран (16:9)</PresentationFormat>
  <Paragraphs>184</Paragraphs>
  <Slides>18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Calibri</vt:lpstr>
      <vt:lpstr>Century Gothic</vt:lpstr>
      <vt:lpstr>Times New Roman</vt:lpstr>
      <vt:lpstr>Wingdings</vt:lpstr>
      <vt:lpstr>Wingdings 3</vt:lpstr>
      <vt:lpstr>Сектор</vt:lpstr>
      <vt:lpstr>Модель итогового устного собеседования по русскому языку  в 9 классе</vt:lpstr>
      <vt:lpstr>Нормативная база</vt:lpstr>
      <vt:lpstr>Основные идеи</vt:lpstr>
      <vt:lpstr>Экзаменатор-собеседник  Функции:</vt:lpstr>
      <vt:lpstr>Эксперт (эксперт - экзаменатор)</vt:lpstr>
      <vt:lpstr>Процедура проведения</vt:lpstr>
      <vt:lpstr>Процедура проведения</vt:lpstr>
      <vt:lpstr>Доставка материалов ИС</vt:lpstr>
      <vt:lpstr>Скачивание тем с портала</vt:lpstr>
      <vt:lpstr>Кадры</vt:lpstr>
      <vt:lpstr>Расчет ресурсов</vt:lpstr>
      <vt:lpstr>Техника</vt:lpstr>
      <vt:lpstr>Документы</vt:lpstr>
      <vt:lpstr>Завершение</vt:lpstr>
      <vt:lpstr>ПО для потоковой аудио записи </vt:lpstr>
      <vt:lpstr>Использование функционала модуля</vt:lpstr>
      <vt:lpstr>Внесение сведений о результатах</vt:lpstr>
      <vt:lpstr>контакты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2017-09-28T10:25:26Z</dcterms:created>
  <dcterms:modified xsi:type="dcterms:W3CDTF">2018-02-09T15:51:32Z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1049</vt:i4>
  </property>
  <property fmtid="{D5CDD505-2E9C-101B-9397-08002B2CF9AE}" pid="3" name="_Version">
    <vt:lpwstr>12.0.4518</vt:lpwstr>
  </property>
</Properties>
</file>